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9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64" r:id="rId30"/>
    <p:sldId id="265" r:id="rId31"/>
    <p:sldId id="266" r:id="rId32"/>
    <p:sldId id="26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7.wmf"/><Relationship Id="rId4" Type="http://schemas.openxmlformats.org/officeDocument/2006/relationships/image" Target="../media/image7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4" Type="http://schemas.openxmlformats.org/officeDocument/2006/relationships/image" Target="../media/image6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4" Type="http://schemas.openxmlformats.org/officeDocument/2006/relationships/image" Target="../media/image6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9BBBC-4314-4F89-9160-F30A090D2657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D30E0-30CC-4401-8D9B-C715637FE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31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1EDFD-FA02-4735-82E6-8E24E316F2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20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05FED5-BA7A-433A-B917-B6E63C3ED74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06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parabola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 este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determinatǎ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intersecţia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dintre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planul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</a:t>
            </a:r>
            <a:r>
              <a:rPr lang="es-ES_tradnl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1­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,x</a:t>
            </a:r>
            <a:r>
              <a:rPr lang="es-ES_tradnl" sz="1200" kern="1200" baseline="-25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şi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suprafaţa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care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este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reprezentatǎ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es-ES_trad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232C5-693E-4BD4-863E-F3DFC66F8A4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44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2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1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7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9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40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2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64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32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50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2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80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37E2D-67C9-4619-8C93-4669285EF833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C534E-944B-49C3-B4EC-F62A77BE6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4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5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28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62.wmf"/><Relationship Id="rId5" Type="http://schemas.openxmlformats.org/officeDocument/2006/relationships/image" Target="../media/image59.wmf"/><Relationship Id="rId10" Type="http://schemas.openxmlformats.org/officeDocument/2006/relationships/oleObject" Target="../embeddings/oleObject33.bin"/><Relationship Id="rId4" Type="http://schemas.openxmlformats.org/officeDocument/2006/relationships/oleObject" Target="../embeddings/oleObject30.bin"/><Relationship Id="rId9" Type="http://schemas.openxmlformats.org/officeDocument/2006/relationships/image" Target="../media/image61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5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37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6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49.bin"/><Relationship Id="rId3" Type="http://schemas.openxmlformats.org/officeDocument/2006/relationships/oleObject" Target="../embeddings/oleObject44.bin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7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2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0" Type="http://schemas.openxmlformats.org/officeDocument/2006/relationships/image" Target="../media/image74.wmf"/><Relationship Id="rId4" Type="http://schemas.openxmlformats.org/officeDocument/2006/relationships/image" Target="../media/image71.wmf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7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56.bin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2.bin"/><Relationship Id="rId12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54.bin"/><Relationship Id="rId5" Type="http://schemas.openxmlformats.org/officeDocument/2006/relationships/oleObject" Target="../embeddings/oleObject51.bin"/><Relationship Id="rId10" Type="http://schemas.openxmlformats.org/officeDocument/2006/relationships/image" Target="../media/image78.wmf"/><Relationship Id="rId4" Type="http://schemas.openxmlformats.org/officeDocument/2006/relationships/image" Target="../media/image77.wmf"/><Relationship Id="rId9" Type="http://schemas.openxmlformats.org/officeDocument/2006/relationships/oleObject" Target="../embeddings/oleObject53.bin"/><Relationship Id="rId14" Type="http://schemas.openxmlformats.org/officeDocument/2006/relationships/oleObject" Target="../embeddings/oleObject57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image" Target="../media/image72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12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0.wmf"/><Relationship Id="rId11" Type="http://schemas.openxmlformats.org/officeDocument/2006/relationships/image" Target="../media/image71.wmf"/><Relationship Id="rId5" Type="http://schemas.openxmlformats.org/officeDocument/2006/relationships/oleObject" Target="../embeddings/oleObject59.bin"/><Relationship Id="rId10" Type="http://schemas.openxmlformats.org/officeDocument/2006/relationships/oleObject" Target="../embeddings/oleObject62.bin"/><Relationship Id="rId4" Type="http://schemas.openxmlformats.org/officeDocument/2006/relationships/image" Target="../media/image79.wmf"/><Relationship Id="rId9" Type="http://schemas.openxmlformats.org/officeDocument/2006/relationships/image" Target="../media/image81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65.bin"/><Relationship Id="rId4" Type="http://schemas.openxmlformats.org/officeDocument/2006/relationships/image" Target="../media/image8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7.wmf"/><Relationship Id="rId18" Type="http://schemas.openxmlformats.org/officeDocument/2006/relationships/oleObject" Target="../embeddings/oleObject20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21.wmf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19.wmf"/><Relationship Id="rId25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9.bin"/><Relationship Id="rId20" Type="http://schemas.openxmlformats.org/officeDocument/2006/relationships/oleObject" Target="../embeddings/oleObject21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6.wmf"/><Relationship Id="rId24" Type="http://schemas.openxmlformats.org/officeDocument/2006/relationships/oleObject" Target="../embeddings/oleObject23.bin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23" Type="http://schemas.openxmlformats.org/officeDocument/2006/relationships/image" Target="../media/image22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20.w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8.bin"/><Relationship Id="rId22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/>
              <a:t>METODE DE </a:t>
            </a:r>
            <a:r>
              <a:rPr lang="en-US" sz="4000" b="1" dirty="0" smtClean="0"/>
              <a:t>CALCUL</a:t>
            </a:r>
            <a:br>
              <a:rPr lang="en-US" sz="4000" b="1" dirty="0" smtClean="0"/>
            </a:br>
            <a:r>
              <a:rPr lang="en-US" sz="4000" b="1" dirty="0" smtClean="0"/>
              <a:t>PENTRU </a:t>
            </a:r>
            <a:r>
              <a:rPr lang="en-US" sz="4000" b="1" dirty="0"/>
              <a:t>OPTIMIZAREA CU RESTRICŢII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2812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10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10145"/>
            <a:ext cx="8686800" cy="95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893" y="3657600"/>
            <a:ext cx="520065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3559" y="609600"/>
            <a:ext cx="43204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Funcţia</a:t>
            </a:r>
            <a:r>
              <a:rPr lang="en-US" sz="2400" b="1" dirty="0"/>
              <a:t> Lagrange </a:t>
            </a:r>
            <a:r>
              <a:rPr lang="en-US" sz="2400" b="1" dirty="0" err="1"/>
              <a:t>va</a:t>
            </a:r>
            <a:r>
              <a:rPr lang="en-US" sz="2400" b="1" dirty="0"/>
              <a:t> fi de forma: </a:t>
            </a:r>
          </a:p>
        </p:txBody>
      </p:sp>
      <p:sp>
        <p:nvSpPr>
          <p:cNvPr id="4" name="Rectangle 3"/>
          <p:cNvSpPr/>
          <p:nvPr/>
        </p:nvSpPr>
        <p:spPr>
          <a:xfrm>
            <a:off x="263236" y="2884438"/>
            <a:ext cx="85818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iar</a:t>
            </a:r>
            <a:r>
              <a:rPr lang="en-US" sz="2400" b="1" dirty="0"/>
              <a:t> </a:t>
            </a:r>
            <a:r>
              <a:rPr lang="en-US" sz="2400" b="1" dirty="0" err="1"/>
              <a:t>sistemul</a:t>
            </a:r>
            <a:r>
              <a:rPr lang="en-US" sz="2400" b="1" dirty="0"/>
              <a:t> de </a:t>
            </a:r>
            <a:r>
              <a:rPr lang="en-US" sz="2400" b="1" dirty="0" err="1"/>
              <a:t>ecuaţii</a:t>
            </a:r>
            <a:r>
              <a:rPr lang="en-US" sz="2400" b="1" dirty="0"/>
              <a:t> care </a:t>
            </a:r>
            <a:r>
              <a:rPr lang="en-US" sz="2400" b="1" dirty="0" err="1"/>
              <a:t>trebuie</a:t>
            </a:r>
            <a:r>
              <a:rPr lang="en-US" sz="2400" b="1" dirty="0"/>
              <a:t> </a:t>
            </a:r>
            <a:r>
              <a:rPr lang="en-US" sz="2400" b="1" dirty="0" err="1"/>
              <a:t>rezolvat</a:t>
            </a:r>
            <a:r>
              <a:rPr lang="en-US" sz="2400" b="1" dirty="0"/>
              <a:t> </a:t>
            </a:r>
            <a:r>
              <a:rPr lang="en-US" sz="2400" b="1" dirty="0" err="1"/>
              <a:t>pentru</a:t>
            </a:r>
            <a:r>
              <a:rPr lang="en-US" sz="2400" b="1" dirty="0"/>
              <a:t> </a:t>
            </a:r>
            <a:r>
              <a:rPr lang="en-US" sz="2400" b="1" dirty="0" err="1"/>
              <a:t>determinarea</a:t>
            </a:r>
            <a:r>
              <a:rPr lang="en-US" sz="2400" b="1" dirty="0"/>
              <a:t> </a:t>
            </a:r>
            <a:r>
              <a:rPr lang="en-US" sz="2400" b="1" dirty="0" err="1"/>
              <a:t>soluţiei</a:t>
            </a:r>
            <a:r>
              <a:rPr lang="en-US" sz="2400" b="1" dirty="0"/>
              <a:t> </a:t>
            </a:r>
            <a:r>
              <a:rPr lang="en-US" sz="2400" b="1" dirty="0" err="1"/>
              <a:t>optime</a:t>
            </a:r>
            <a:r>
              <a:rPr lang="en-US" sz="2400" b="1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53722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1143000"/>
            <a:ext cx="4629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2400" b="1" dirty="0"/>
              <a:t>Acest sistem are două soluţii: </a:t>
            </a:r>
            <a:endParaRPr lang="en-US" sz="2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057400"/>
            <a:ext cx="6019800" cy="354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144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12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747713"/>
            <a:ext cx="5838825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87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457200"/>
            <a:ext cx="2676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EXEMPLUL 3 :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464126" y="1066800"/>
            <a:ext cx="8222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/>
              <a:t>Să</a:t>
            </a:r>
            <a:r>
              <a:rPr lang="en-US" sz="2800" b="1" dirty="0"/>
              <a:t> se determine </a:t>
            </a:r>
            <a:r>
              <a:rPr lang="en-US" sz="2800" b="1" dirty="0" err="1"/>
              <a:t>punctele</a:t>
            </a:r>
            <a:r>
              <a:rPr lang="en-US" sz="2800" b="1" dirty="0"/>
              <a:t> de </a:t>
            </a:r>
            <a:r>
              <a:rPr lang="en-US" sz="2800" b="1" dirty="0" err="1"/>
              <a:t>extrem</a:t>
            </a:r>
            <a:r>
              <a:rPr lang="en-US" sz="2800" b="1" dirty="0"/>
              <a:t> ale </a:t>
            </a:r>
            <a:r>
              <a:rPr lang="en-US" sz="2800" b="1" dirty="0" err="1"/>
              <a:t>funcţiei</a:t>
            </a:r>
            <a:endParaRPr lang="en-US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3601068" y="1984453"/>
            <a:ext cx="1983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/>
              <a:t>f(</a:t>
            </a:r>
            <a:r>
              <a:rPr lang="en-US" sz="2800" b="1" i="1" dirty="0" err="1"/>
              <a:t>x,y,z</a:t>
            </a:r>
            <a:r>
              <a:rPr lang="en-US" sz="2800" b="1" i="1" dirty="0"/>
              <a:t>) = xyz</a:t>
            </a:r>
          </a:p>
        </p:txBody>
      </p:sp>
      <p:sp>
        <p:nvSpPr>
          <p:cNvPr id="7" name="Rectangle 6"/>
          <p:cNvSpPr/>
          <p:nvPr/>
        </p:nvSpPr>
        <p:spPr>
          <a:xfrm>
            <a:off x="475126" y="3017038"/>
            <a:ext cx="36633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/>
              <a:t>în</a:t>
            </a:r>
            <a:r>
              <a:rPr lang="en-US" sz="2800" b="1" dirty="0"/>
              <a:t> </a:t>
            </a:r>
            <a:r>
              <a:rPr lang="en-US" sz="2800" b="1" dirty="0" err="1"/>
              <a:t>prezenţa</a:t>
            </a:r>
            <a:r>
              <a:rPr lang="en-US" sz="2800" b="1" dirty="0"/>
              <a:t> </a:t>
            </a:r>
            <a:r>
              <a:rPr lang="en-US" sz="2800" b="1" dirty="0" err="1"/>
              <a:t>restricţiilor</a:t>
            </a:r>
            <a:r>
              <a:rPr lang="en-US" sz="2800" b="1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3307773" y="4190999"/>
            <a:ext cx="25700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/>
              <a:t>x + y + z = 5</a:t>
            </a:r>
          </a:p>
          <a:p>
            <a:r>
              <a:rPr lang="en-US" sz="2800" b="1" i="1" dirty="0" err="1"/>
              <a:t>xy</a:t>
            </a:r>
            <a:r>
              <a:rPr lang="en-US" sz="2800" b="1" i="1" dirty="0"/>
              <a:t> + </a:t>
            </a:r>
            <a:r>
              <a:rPr lang="en-US" sz="2800" b="1" i="1" dirty="0" err="1"/>
              <a:t>yz</a:t>
            </a:r>
            <a:r>
              <a:rPr lang="en-US" sz="2800" b="1" i="1" dirty="0"/>
              <a:t> + </a:t>
            </a:r>
            <a:r>
              <a:rPr lang="en-US" sz="2800" b="1" i="1" dirty="0" err="1"/>
              <a:t>zx</a:t>
            </a:r>
            <a:r>
              <a:rPr lang="en-US" sz="2800" b="1" i="1" dirty="0"/>
              <a:t> = 8</a:t>
            </a:r>
          </a:p>
        </p:txBody>
      </p:sp>
    </p:spTree>
    <p:extLst>
      <p:ext uri="{BB962C8B-B14F-4D97-AF65-F5344CB8AC3E}">
        <p14:creationId xmlns:p14="http://schemas.microsoft.com/office/powerpoint/2010/main" val="86683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533400"/>
            <a:ext cx="4815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/>
              <a:t>Construim</a:t>
            </a:r>
            <a:r>
              <a:rPr lang="en-US" sz="2800" b="1" dirty="0"/>
              <a:t> </a:t>
            </a:r>
            <a:r>
              <a:rPr lang="en-US" sz="2800" b="1" dirty="0" err="1"/>
              <a:t>funcţia</a:t>
            </a:r>
            <a:r>
              <a:rPr lang="en-US" sz="2800" b="1" dirty="0"/>
              <a:t> </a:t>
            </a:r>
            <a:r>
              <a:rPr lang="en-US" sz="2800" b="1" dirty="0" err="1"/>
              <a:t>lui</a:t>
            </a:r>
            <a:r>
              <a:rPr lang="en-US" sz="2800" b="1" dirty="0"/>
              <a:t> Lagrange: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824913" cy="666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3398" y="2438400"/>
            <a:ext cx="84439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/>
              <a:t>Determinăm</a:t>
            </a:r>
            <a:r>
              <a:rPr lang="en-US" sz="2800" b="1" dirty="0"/>
              <a:t> </a:t>
            </a:r>
            <a:r>
              <a:rPr lang="en-US" sz="2800" b="1" dirty="0" err="1"/>
              <a:t>punctele</a:t>
            </a:r>
            <a:r>
              <a:rPr lang="en-US" sz="2800" b="1" dirty="0"/>
              <a:t> </a:t>
            </a:r>
            <a:r>
              <a:rPr lang="en-US" sz="2800" b="1" dirty="0" err="1"/>
              <a:t>critice</a:t>
            </a:r>
            <a:r>
              <a:rPr lang="en-US" sz="2800" b="1" dirty="0"/>
              <a:t> </a:t>
            </a:r>
            <a:r>
              <a:rPr lang="en-US" sz="2800" b="1" dirty="0" err="1"/>
              <a:t>şi</a:t>
            </a:r>
            <a:r>
              <a:rPr lang="en-US" sz="2800" b="1" dirty="0"/>
              <a:t> </a:t>
            </a:r>
            <a:r>
              <a:rPr lang="en-US" sz="2800" b="1" dirty="0" err="1"/>
              <a:t>valorile</a:t>
            </a:r>
            <a:r>
              <a:rPr lang="en-US" sz="2800" b="1" dirty="0"/>
              <a:t> </a:t>
            </a:r>
            <a:r>
              <a:rPr lang="en-US" sz="2800" b="1" dirty="0" err="1"/>
              <a:t>corespunzătoare</a:t>
            </a:r>
            <a:r>
              <a:rPr lang="en-US" sz="2800" b="1" dirty="0"/>
              <a:t> ale </a:t>
            </a:r>
            <a:r>
              <a:rPr lang="en-US" sz="2800" b="1" dirty="0" err="1"/>
              <a:t>multiplicatorilor</a:t>
            </a:r>
            <a:r>
              <a:rPr lang="en-US" sz="2800" b="1" dirty="0"/>
              <a:t> Lagrange .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12" y="3530839"/>
            <a:ext cx="4586288" cy="280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766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381000"/>
            <a:ext cx="3624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Obţinem</a:t>
            </a:r>
            <a:r>
              <a:rPr lang="en-US" sz="2400" b="1" dirty="0"/>
              <a:t> </a:t>
            </a:r>
            <a:r>
              <a:rPr lang="en-US" sz="2400" b="1" dirty="0" err="1"/>
              <a:t>sistemul</a:t>
            </a:r>
            <a:r>
              <a:rPr lang="en-US" sz="2400" b="1" dirty="0"/>
              <a:t> </a:t>
            </a:r>
            <a:r>
              <a:rPr lang="en-US" sz="2400" b="1" dirty="0" err="1"/>
              <a:t>simetric</a:t>
            </a:r>
            <a:r>
              <a:rPr lang="en-US" sz="2400" b="1" dirty="0"/>
              <a:t>: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102" y="1266825"/>
            <a:ext cx="42005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4800" y="3652859"/>
            <a:ext cx="4894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Adunăm</a:t>
            </a:r>
            <a:r>
              <a:rPr lang="en-US" sz="2400" b="1" dirty="0"/>
              <a:t> </a:t>
            </a:r>
            <a:r>
              <a:rPr lang="en-US" sz="2400" b="1" dirty="0" err="1"/>
              <a:t>între</a:t>
            </a:r>
            <a:r>
              <a:rPr lang="en-US" sz="2400" b="1" dirty="0"/>
              <a:t> </a:t>
            </a:r>
            <a:r>
              <a:rPr lang="en-US" sz="2400" b="1" dirty="0" err="1"/>
              <a:t>ele</a:t>
            </a:r>
            <a:r>
              <a:rPr lang="en-US" sz="2400" b="1" dirty="0"/>
              <a:t> </a:t>
            </a:r>
            <a:r>
              <a:rPr lang="en-US" sz="2400" b="1" dirty="0" err="1"/>
              <a:t>primele</a:t>
            </a:r>
            <a:r>
              <a:rPr lang="en-US" sz="2400" b="1" dirty="0"/>
              <a:t> </a:t>
            </a:r>
            <a:r>
              <a:rPr lang="en-US" sz="2400" b="1" dirty="0" err="1"/>
              <a:t>trei</a:t>
            </a:r>
            <a:r>
              <a:rPr lang="en-US" sz="2400" b="1" dirty="0"/>
              <a:t> </a:t>
            </a:r>
            <a:r>
              <a:rPr lang="en-US" sz="2400" b="1" dirty="0" err="1"/>
              <a:t>ecuaţii</a:t>
            </a:r>
            <a:endParaRPr lang="en-US" sz="2400" b="1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4267200"/>
            <a:ext cx="58483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04800" y="5029200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şi</a:t>
            </a:r>
            <a:r>
              <a:rPr lang="en-US" sz="2400" b="1" dirty="0"/>
              <a:t> </a:t>
            </a:r>
            <a:r>
              <a:rPr lang="en-US" sz="2400" b="1" dirty="0" err="1"/>
              <a:t>înlocuim</a:t>
            </a:r>
            <a:r>
              <a:rPr lang="en-US" sz="2400" b="1" dirty="0"/>
              <a:t> </a:t>
            </a:r>
            <a:r>
              <a:rPr lang="en-US" sz="2400" b="1" dirty="0" err="1"/>
              <a:t>suma</a:t>
            </a:r>
            <a:r>
              <a:rPr lang="en-US" sz="2400" b="1" dirty="0"/>
              <a:t> </a:t>
            </a:r>
            <a:r>
              <a:rPr lang="en-US" sz="2400" b="1" dirty="0" err="1"/>
              <a:t>şi</a:t>
            </a:r>
            <a:r>
              <a:rPr lang="en-US" sz="2400" b="1" dirty="0"/>
              <a:t> </a:t>
            </a:r>
            <a:r>
              <a:rPr lang="en-US" sz="2400" b="1" dirty="0" err="1"/>
              <a:t>suma</a:t>
            </a:r>
            <a:r>
              <a:rPr lang="en-US" sz="2400" b="1" dirty="0"/>
              <a:t> </a:t>
            </a:r>
            <a:r>
              <a:rPr lang="en-US" sz="2400" b="1" dirty="0" err="1"/>
              <a:t>dublelor</a:t>
            </a:r>
            <a:r>
              <a:rPr lang="en-US" sz="2400" b="1" dirty="0"/>
              <a:t> </a:t>
            </a:r>
            <a:r>
              <a:rPr lang="en-US" sz="2400" b="1" dirty="0" err="1"/>
              <a:t>produse</a:t>
            </a:r>
            <a:r>
              <a:rPr lang="en-US" sz="2400" b="1" dirty="0"/>
              <a:t> din </a:t>
            </a:r>
            <a:r>
              <a:rPr lang="en-US" sz="2400" b="1" dirty="0" err="1"/>
              <a:t>ultimele</a:t>
            </a:r>
            <a:r>
              <a:rPr lang="en-US" sz="2400" b="1" dirty="0"/>
              <a:t> </a:t>
            </a:r>
            <a:r>
              <a:rPr lang="en-US" sz="2400" b="1" dirty="0" err="1"/>
              <a:t>două</a:t>
            </a:r>
            <a:r>
              <a:rPr lang="en-US" sz="2400" b="1" dirty="0"/>
              <a:t> </a:t>
            </a:r>
            <a:r>
              <a:rPr lang="en-US" sz="2400" b="1" dirty="0" err="1"/>
              <a:t>ecuaţii</a:t>
            </a:r>
            <a:endParaRPr lang="en-US" sz="2400" b="1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114" y="5715000"/>
            <a:ext cx="24765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84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16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304800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Scădem</a:t>
            </a:r>
            <a:r>
              <a:rPr lang="en-US" dirty="0"/>
              <a:t> </a:t>
            </a:r>
            <a:r>
              <a:rPr lang="en-US" dirty="0" err="1"/>
              <a:t>între</a:t>
            </a:r>
            <a:r>
              <a:rPr lang="en-US" dirty="0"/>
              <a:t> </a:t>
            </a:r>
            <a:r>
              <a:rPr lang="en-US" dirty="0" err="1"/>
              <a:t>ele</a:t>
            </a:r>
            <a:r>
              <a:rPr lang="en-US" dirty="0"/>
              <a:t>, </a:t>
            </a:r>
            <a:r>
              <a:rPr lang="en-US" dirty="0" err="1"/>
              <a:t>două</a:t>
            </a:r>
            <a:r>
              <a:rPr lang="en-US" dirty="0"/>
              <a:t> </a:t>
            </a:r>
            <a:r>
              <a:rPr lang="en-US" dirty="0" err="1"/>
              <a:t>câte</a:t>
            </a:r>
            <a:r>
              <a:rPr lang="en-US" dirty="0"/>
              <a:t> </a:t>
            </a:r>
            <a:r>
              <a:rPr lang="en-US" dirty="0" err="1"/>
              <a:t>două</a:t>
            </a:r>
            <a:r>
              <a:rPr lang="en-US" dirty="0"/>
              <a:t>, </a:t>
            </a:r>
            <a:r>
              <a:rPr lang="en-US" dirty="0" err="1"/>
              <a:t>primele</a:t>
            </a:r>
            <a:r>
              <a:rPr lang="en-US" dirty="0"/>
              <a:t> </a:t>
            </a:r>
            <a:r>
              <a:rPr lang="en-US" dirty="0" err="1"/>
              <a:t>trei</a:t>
            </a:r>
            <a:r>
              <a:rPr lang="en-US" dirty="0"/>
              <a:t> </a:t>
            </a:r>
            <a:r>
              <a:rPr lang="en-US" dirty="0" err="1"/>
              <a:t>ecuaţii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23" y="1143000"/>
            <a:ext cx="7981950" cy="155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599" y="3105835"/>
            <a:ext cx="82988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reducem</a:t>
            </a:r>
            <a:r>
              <a:rPr lang="en-US" dirty="0"/>
              <a:t> </a:t>
            </a:r>
            <a:r>
              <a:rPr lang="en-US" dirty="0" err="1"/>
              <a:t>termenii</a:t>
            </a:r>
            <a:r>
              <a:rPr lang="en-US" dirty="0"/>
              <a:t> </a:t>
            </a:r>
            <a:r>
              <a:rPr lang="en-US" dirty="0" err="1"/>
              <a:t>asemenea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scoatem</a:t>
            </a:r>
            <a:r>
              <a:rPr lang="en-US" dirty="0"/>
              <a:t> </a:t>
            </a:r>
            <a:r>
              <a:rPr lang="en-US" dirty="0" err="1"/>
              <a:t>factorul</a:t>
            </a:r>
            <a:r>
              <a:rPr lang="en-US" dirty="0"/>
              <a:t> </a:t>
            </a:r>
            <a:r>
              <a:rPr lang="en-US" dirty="0" err="1"/>
              <a:t>comun</a:t>
            </a:r>
            <a:endParaRPr lang="en-US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48" y="4343400"/>
            <a:ext cx="84201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36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17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0" y="457200"/>
            <a:ext cx="891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Conform </a:t>
            </a:r>
            <a:r>
              <a:rPr lang="en-US" sz="2400" b="1" dirty="0" err="1"/>
              <a:t>fiecărei</a:t>
            </a:r>
            <a:r>
              <a:rPr lang="en-US" sz="2400" b="1" dirty="0"/>
              <a:t> </a:t>
            </a:r>
            <a:r>
              <a:rPr lang="en-US" sz="2400" b="1" dirty="0" err="1"/>
              <a:t>ecuaţii</a:t>
            </a:r>
            <a:r>
              <a:rPr lang="en-US" sz="2400" b="1" dirty="0"/>
              <a:t> </a:t>
            </a:r>
            <a:r>
              <a:rPr lang="en-US" sz="2400" b="1" dirty="0" err="1"/>
              <a:t>în</a:t>
            </a:r>
            <a:r>
              <a:rPr lang="en-US" sz="2400" b="1" dirty="0"/>
              <a:t> parte, </a:t>
            </a:r>
            <a:r>
              <a:rPr lang="en-US" sz="2400" b="1" dirty="0" err="1"/>
              <a:t>avem</a:t>
            </a:r>
            <a:r>
              <a:rPr lang="en-US" sz="2400" b="1" dirty="0"/>
              <a:t> de </a:t>
            </a:r>
            <a:r>
              <a:rPr lang="en-US" sz="2400" b="1" dirty="0" err="1"/>
              <a:t>analizat</a:t>
            </a:r>
            <a:r>
              <a:rPr lang="en-US" sz="2400" b="1" dirty="0"/>
              <a:t> </a:t>
            </a:r>
            <a:r>
              <a:rPr lang="en-US" sz="2400" b="1" dirty="0" err="1"/>
              <a:t>câte</a:t>
            </a:r>
            <a:r>
              <a:rPr lang="en-US" sz="2400" b="1" dirty="0"/>
              <a:t> </a:t>
            </a:r>
            <a:r>
              <a:rPr lang="en-US" sz="2400" b="1" dirty="0" err="1"/>
              <a:t>două</a:t>
            </a:r>
            <a:r>
              <a:rPr lang="en-US" sz="2400" b="1" dirty="0"/>
              <a:t> </a:t>
            </a:r>
            <a:r>
              <a:rPr lang="en-US" sz="2400" b="1" dirty="0" err="1"/>
              <a:t>situaţii</a:t>
            </a:r>
            <a:r>
              <a:rPr lang="en-US" sz="2400" b="1" dirty="0"/>
              <a:t>: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143000"/>
            <a:ext cx="3962400" cy="1779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3440439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E</a:t>
            </a:r>
            <a:r>
              <a:rPr lang="en-US" sz="2400" b="1" dirty="0" smtClean="0"/>
              <a:t>ste </a:t>
            </a:r>
            <a:r>
              <a:rPr lang="en-US" sz="2400" b="1" dirty="0" err="1"/>
              <a:t>suficient</a:t>
            </a:r>
            <a:r>
              <a:rPr lang="en-US" sz="2400" b="1" dirty="0"/>
              <a:t> </a:t>
            </a:r>
            <a:r>
              <a:rPr lang="en-US" sz="2400" b="1" dirty="0" err="1"/>
              <a:t>să</a:t>
            </a:r>
            <a:r>
              <a:rPr lang="en-US" sz="2400" b="1" dirty="0"/>
              <a:t> </a:t>
            </a:r>
            <a:r>
              <a:rPr lang="en-US" sz="2400" b="1" dirty="0" err="1"/>
              <a:t>studiem</a:t>
            </a:r>
            <a:r>
              <a:rPr lang="en-US" sz="2400" b="1" dirty="0"/>
              <a:t> </a:t>
            </a:r>
            <a:r>
              <a:rPr lang="en-US" sz="2400" b="1" dirty="0" err="1"/>
              <a:t>următoarele</a:t>
            </a:r>
            <a:r>
              <a:rPr lang="en-US" sz="2400" b="1" dirty="0"/>
              <a:t> </a:t>
            </a:r>
            <a:r>
              <a:rPr lang="en-US" sz="2400" b="1" dirty="0" err="1"/>
              <a:t>patru</a:t>
            </a:r>
            <a:r>
              <a:rPr lang="en-US" sz="2400" b="1" dirty="0"/>
              <a:t> </a:t>
            </a:r>
            <a:r>
              <a:rPr lang="en-US" sz="2400" b="1" dirty="0" err="1"/>
              <a:t>cazuri</a:t>
            </a:r>
            <a:r>
              <a:rPr lang="en-US" sz="2400" b="1" dirty="0"/>
              <a:t>: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038600"/>
            <a:ext cx="4419600" cy="41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648200"/>
            <a:ext cx="3810000" cy="41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291162"/>
            <a:ext cx="3962400" cy="43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5935840"/>
            <a:ext cx="3810000" cy="44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31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" y="3048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Observăm</a:t>
            </a:r>
            <a:r>
              <a:rPr lang="en-US" sz="2400" b="1" dirty="0"/>
              <a:t> </a:t>
            </a:r>
            <a:r>
              <a:rPr lang="en-US" sz="2400" b="1" dirty="0" err="1"/>
              <a:t>că</a:t>
            </a:r>
            <a:r>
              <a:rPr lang="en-US" sz="2400" b="1" dirty="0"/>
              <a:t>  </a:t>
            </a:r>
            <a:r>
              <a:rPr lang="en-US" sz="2400" b="1" dirty="0" err="1"/>
              <a:t>i</a:t>
            </a:r>
            <a:r>
              <a:rPr lang="en-US" sz="2400" b="1" dirty="0"/>
              <a:t>), iii) </a:t>
            </a:r>
            <a:r>
              <a:rPr lang="en-US" sz="2400" b="1" dirty="0" err="1"/>
              <a:t>şi</a:t>
            </a:r>
            <a:r>
              <a:rPr lang="en-US" sz="2400" b="1" dirty="0"/>
              <a:t> iv) </a:t>
            </a:r>
            <a:r>
              <a:rPr lang="en-US" sz="2400" b="1" dirty="0" err="1"/>
              <a:t>conduc</a:t>
            </a:r>
            <a:r>
              <a:rPr lang="en-US" sz="2400" b="1" dirty="0"/>
              <a:t> la </a:t>
            </a:r>
            <a:r>
              <a:rPr lang="en-US" sz="2400" b="1" i="1" dirty="0"/>
              <a:t>x = y = z </a:t>
            </a:r>
            <a:r>
              <a:rPr lang="en-US" sz="2400" b="1" dirty="0"/>
              <a:t>de </a:t>
            </a:r>
            <a:r>
              <a:rPr lang="en-US" sz="2400" b="1" dirty="0" err="1"/>
              <a:t>unde</a:t>
            </a:r>
            <a:r>
              <a:rPr lang="en-US" sz="2400" b="1" dirty="0"/>
              <a:t>, conform </a:t>
            </a:r>
            <a:r>
              <a:rPr lang="en-US" sz="2400" b="1" dirty="0" err="1"/>
              <a:t>ecuaţiilor</a:t>
            </a:r>
            <a:r>
              <a:rPr lang="en-US" sz="2400" b="1" dirty="0"/>
              <a:t> a </a:t>
            </a:r>
            <a:r>
              <a:rPr lang="en-US" sz="2400" b="1" dirty="0" err="1"/>
              <a:t>patra</a:t>
            </a:r>
            <a:r>
              <a:rPr lang="en-US" sz="2400" b="1" dirty="0"/>
              <a:t> </a:t>
            </a:r>
            <a:r>
              <a:rPr lang="en-US" sz="2400" b="1" dirty="0" err="1"/>
              <a:t>şi</a:t>
            </a:r>
            <a:r>
              <a:rPr lang="en-US" sz="2400" b="1" dirty="0"/>
              <a:t> a </a:t>
            </a:r>
            <a:r>
              <a:rPr lang="en-US" sz="2400" b="1" dirty="0" err="1"/>
              <a:t>cincea</a:t>
            </a:r>
            <a:r>
              <a:rPr lang="en-US" sz="2400" b="1" dirty="0"/>
              <a:t> din </a:t>
            </a:r>
            <a:r>
              <a:rPr lang="en-US" sz="2400" b="1" dirty="0" err="1"/>
              <a:t>sistemul</a:t>
            </a:r>
            <a:r>
              <a:rPr lang="en-US" sz="2400" b="1" dirty="0"/>
              <a:t> </a:t>
            </a:r>
            <a:r>
              <a:rPr lang="en-US" sz="2400" b="1" dirty="0" err="1"/>
              <a:t>iniţial</a:t>
            </a:r>
            <a:r>
              <a:rPr lang="en-US" sz="2400" b="1" dirty="0"/>
              <a:t>, </a:t>
            </a:r>
            <a:r>
              <a:rPr lang="en-US" sz="2400" b="1" dirty="0" err="1" smtClean="0"/>
              <a:t>rezult</a:t>
            </a:r>
            <a:r>
              <a:rPr lang="en-US" sz="2400" b="1" dirty="0" err="1"/>
              <a:t>a</a:t>
            </a:r>
            <a:r>
              <a:rPr lang="en-US" sz="2400" b="1" dirty="0" smtClean="0"/>
              <a:t> </a:t>
            </a:r>
            <a:r>
              <a:rPr lang="en-US" sz="2400" b="1" dirty="0" err="1"/>
              <a:t>contradicţia</a:t>
            </a:r>
            <a:r>
              <a:rPr lang="en-US" sz="2400" b="1" dirty="0"/>
              <a:t> </a:t>
            </a:r>
            <a:r>
              <a:rPr lang="en-US" sz="2400" b="1" i="1" dirty="0"/>
              <a:t>3x = 5 </a:t>
            </a:r>
            <a:r>
              <a:rPr lang="en-US" sz="2400" b="1" dirty="0" err="1"/>
              <a:t>şi</a:t>
            </a:r>
            <a:r>
              <a:rPr lang="en-US" sz="2400" b="1" dirty="0"/>
              <a:t> </a:t>
            </a:r>
            <a:r>
              <a:rPr lang="en-US" sz="2400" b="1" i="1" dirty="0"/>
              <a:t>3x</a:t>
            </a:r>
            <a:r>
              <a:rPr lang="en-US" sz="2400" b="1" i="1" baseline="30000" dirty="0"/>
              <a:t>2</a:t>
            </a:r>
            <a:r>
              <a:rPr lang="en-US" sz="2400" b="1" i="1" dirty="0"/>
              <a:t> = </a:t>
            </a:r>
            <a:r>
              <a:rPr lang="en-US" sz="2400" b="1" dirty="0"/>
              <a:t>8</a:t>
            </a:r>
          </a:p>
        </p:txBody>
      </p:sp>
      <p:sp>
        <p:nvSpPr>
          <p:cNvPr id="4" name="Rectangle 3"/>
          <p:cNvSpPr/>
          <p:nvPr/>
        </p:nvSpPr>
        <p:spPr>
          <a:xfrm>
            <a:off x="214745" y="1736467"/>
            <a:ext cx="725961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În</a:t>
            </a:r>
            <a:r>
              <a:rPr lang="en-US" sz="2400" b="1" dirty="0"/>
              <a:t> </a:t>
            </a:r>
            <a:r>
              <a:rPr lang="en-US" sz="2400" b="1" dirty="0" err="1"/>
              <a:t>cazul</a:t>
            </a:r>
            <a:r>
              <a:rPr lang="en-US" sz="2400" b="1" dirty="0"/>
              <a:t> ii</a:t>
            </a:r>
            <a:r>
              <a:rPr lang="en-US" sz="2400" b="1" dirty="0" smtClean="0"/>
              <a:t>) </a:t>
            </a:r>
            <a:r>
              <a:rPr lang="en-US" sz="2400" b="1" i="1" dirty="0"/>
              <a:t>z = x = -</a:t>
            </a:r>
            <a:r>
              <a:rPr lang="en-US" sz="2400" b="1" i="1" dirty="0" smtClean="0"/>
              <a:t>μ</a:t>
            </a:r>
            <a:r>
              <a:rPr lang="en-US" sz="2400" b="1" dirty="0" smtClean="0"/>
              <a:t>,</a:t>
            </a:r>
          </a:p>
          <a:p>
            <a:r>
              <a:rPr lang="en-US" sz="2400" b="1" dirty="0" err="1" smtClean="0"/>
              <a:t>iar</a:t>
            </a:r>
            <a:r>
              <a:rPr lang="en-US" sz="2400" b="1" dirty="0" smtClean="0"/>
              <a:t> </a:t>
            </a:r>
            <a:r>
              <a:rPr lang="en-US" sz="2400" b="1" dirty="0" err="1"/>
              <a:t>ecuaţiile</a:t>
            </a:r>
            <a:r>
              <a:rPr lang="en-US" sz="2400" b="1" dirty="0"/>
              <a:t> a </a:t>
            </a:r>
            <a:r>
              <a:rPr lang="en-US" sz="2400" b="1" dirty="0" err="1"/>
              <a:t>patra</a:t>
            </a:r>
            <a:r>
              <a:rPr lang="en-US" sz="2400" b="1" dirty="0"/>
              <a:t> </a:t>
            </a:r>
            <a:r>
              <a:rPr lang="en-US" sz="2400" b="1" dirty="0" err="1"/>
              <a:t>şi</a:t>
            </a:r>
            <a:r>
              <a:rPr lang="en-US" sz="2400" b="1" dirty="0"/>
              <a:t> a </a:t>
            </a:r>
            <a:r>
              <a:rPr lang="en-US" sz="2400" b="1" dirty="0" err="1"/>
              <a:t>cincea</a:t>
            </a:r>
            <a:r>
              <a:rPr lang="en-US" sz="2400" b="1" dirty="0"/>
              <a:t> din </a:t>
            </a:r>
            <a:r>
              <a:rPr lang="en-US" sz="2400" b="1" dirty="0" err="1"/>
              <a:t>sistemul</a:t>
            </a:r>
            <a:r>
              <a:rPr lang="en-US" sz="2400" b="1" dirty="0"/>
              <a:t> initial </a:t>
            </a:r>
            <a:r>
              <a:rPr lang="en-US" sz="2400" b="1" dirty="0" err="1" smtClean="0"/>
              <a:t>devin</a:t>
            </a:r>
            <a:r>
              <a:rPr lang="en-US" sz="2400" b="1" dirty="0" smtClean="0"/>
              <a:t> </a:t>
            </a:r>
            <a:endParaRPr lang="en-US" sz="2400" b="1" dirty="0"/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844463"/>
            <a:ext cx="2743200" cy="83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14745" y="3909752"/>
            <a:ext cx="8806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Efectuăm</a:t>
            </a:r>
            <a:r>
              <a:rPr lang="en-US" sz="2400" b="1" dirty="0"/>
              <a:t> </a:t>
            </a:r>
            <a:r>
              <a:rPr lang="en-US" sz="2400" b="1" dirty="0" err="1" smtClean="0"/>
              <a:t>substituţia</a:t>
            </a:r>
            <a:r>
              <a:rPr lang="en-US" sz="2400" b="1" dirty="0" smtClean="0"/>
              <a:t> </a:t>
            </a:r>
            <a:r>
              <a:rPr lang="en-US" sz="2400" b="1" dirty="0"/>
              <a:t>y = 5 – </a:t>
            </a:r>
            <a:r>
              <a:rPr lang="en-US" sz="2400" b="1" dirty="0" smtClean="0"/>
              <a:t>2x </a:t>
            </a:r>
            <a:r>
              <a:rPr lang="en-US" sz="2400" b="1" dirty="0" err="1"/>
              <a:t>în</a:t>
            </a:r>
            <a:r>
              <a:rPr lang="en-US" sz="2400" b="1" dirty="0"/>
              <a:t> </a:t>
            </a:r>
            <a:r>
              <a:rPr lang="en-US" sz="2400" b="1" dirty="0" err="1"/>
              <a:t>ultima</a:t>
            </a:r>
            <a:r>
              <a:rPr lang="en-US" sz="2400" b="1" dirty="0"/>
              <a:t> </a:t>
            </a:r>
            <a:r>
              <a:rPr lang="en-US" sz="2400" b="1" dirty="0" err="1"/>
              <a:t>ecuaţie</a:t>
            </a:r>
            <a:r>
              <a:rPr lang="en-US" sz="2400" b="1" dirty="0"/>
              <a:t> </a:t>
            </a:r>
            <a:r>
              <a:rPr lang="en-US" sz="2400" b="1" dirty="0" err="1"/>
              <a:t>şi</a:t>
            </a:r>
            <a:r>
              <a:rPr lang="en-US" sz="2400" b="1" dirty="0"/>
              <a:t> </a:t>
            </a:r>
            <a:r>
              <a:rPr lang="en-US" sz="2400" b="1" dirty="0" err="1"/>
              <a:t>obţinem</a:t>
            </a:r>
            <a:r>
              <a:rPr lang="en-US" sz="2400" b="1" dirty="0"/>
              <a:t> </a:t>
            </a:r>
            <a:r>
              <a:rPr lang="en-US" sz="2400" b="1" dirty="0" err="1" smtClean="0"/>
              <a:t>succesiv</a:t>
            </a:r>
            <a:endParaRPr lang="en-US" sz="2400" b="1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752" y="4555185"/>
            <a:ext cx="6170242" cy="228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71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19</a:t>
            </a:fld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449" y="685800"/>
            <a:ext cx="45243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7" y="2209800"/>
            <a:ext cx="4733925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3276600"/>
            <a:ext cx="49720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/>
              <a:t>Folosirea</a:t>
            </a:r>
            <a:r>
              <a:rPr lang="en-US" b="1" dirty="0"/>
              <a:t> </a:t>
            </a:r>
            <a:r>
              <a:rPr lang="en-US" b="1" dirty="0" err="1"/>
              <a:t>multiplicatorilor</a:t>
            </a:r>
            <a:r>
              <a:rPr lang="en-US" b="1" dirty="0"/>
              <a:t> Lagrange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/>
              <a:t>pentru</a:t>
            </a:r>
            <a:r>
              <a:rPr lang="en-US" b="1" dirty="0"/>
              <a:t> </a:t>
            </a:r>
            <a:r>
              <a:rPr lang="en-US" b="1" dirty="0" err="1"/>
              <a:t>rezolvarea</a:t>
            </a:r>
            <a:r>
              <a:rPr lang="en-US" b="1" dirty="0"/>
              <a:t> </a:t>
            </a:r>
            <a:r>
              <a:rPr lang="en-US" b="1" dirty="0" err="1"/>
              <a:t>problemelor</a:t>
            </a:r>
            <a:r>
              <a:rPr lang="en-US" b="1" dirty="0"/>
              <a:t> de </a:t>
            </a:r>
            <a:r>
              <a:rPr lang="en-US" b="1" dirty="0" err="1"/>
              <a:t>optim</a:t>
            </a:r>
            <a:r>
              <a:rPr lang="en-US" b="1" dirty="0"/>
              <a:t> cu </a:t>
            </a:r>
            <a:r>
              <a:rPr lang="en-US" b="1" dirty="0" err="1"/>
              <a:t>restricţii</a:t>
            </a:r>
            <a:r>
              <a:rPr lang="en-US" b="1" dirty="0"/>
              <a:t> de tip </a:t>
            </a:r>
            <a:r>
              <a:rPr lang="en-US" b="1" dirty="0" err="1"/>
              <a:t>egalitate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7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20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4800" y="381000"/>
            <a:ext cx="2858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punctele</a:t>
            </a:r>
            <a:r>
              <a:rPr lang="en-US" sz="2400" b="1" dirty="0"/>
              <a:t> </a:t>
            </a:r>
            <a:r>
              <a:rPr lang="en-US" sz="2400" b="1" dirty="0" err="1"/>
              <a:t>critice</a:t>
            </a:r>
            <a:r>
              <a:rPr lang="en-US" sz="2400" b="1" dirty="0"/>
              <a:t> </a:t>
            </a:r>
            <a:r>
              <a:rPr lang="en-US" sz="2400" b="1" dirty="0" err="1"/>
              <a:t>sunt</a:t>
            </a:r>
            <a:r>
              <a:rPr lang="en-US" sz="2400" b="1" dirty="0"/>
              <a:t>: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857375"/>
            <a:ext cx="81153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79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304800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Calculăm</a:t>
            </a:r>
            <a:r>
              <a:rPr lang="en-US" sz="2400" b="1" dirty="0"/>
              <a:t> </a:t>
            </a:r>
            <a:r>
              <a:rPr lang="en-US" sz="2400" b="1" dirty="0" err="1"/>
              <a:t>derivatele</a:t>
            </a:r>
            <a:r>
              <a:rPr lang="en-US" sz="2400" b="1" dirty="0"/>
              <a:t> </a:t>
            </a:r>
            <a:r>
              <a:rPr lang="en-US" sz="2400" b="1" dirty="0" err="1"/>
              <a:t>parţiale</a:t>
            </a:r>
            <a:r>
              <a:rPr lang="en-US" sz="2400" b="1" dirty="0"/>
              <a:t> de </a:t>
            </a:r>
            <a:r>
              <a:rPr lang="en-US" sz="2400" b="1" dirty="0" err="1"/>
              <a:t>ordinul</a:t>
            </a:r>
            <a:r>
              <a:rPr lang="en-US" sz="2400" b="1" dirty="0"/>
              <a:t> </a:t>
            </a:r>
            <a:r>
              <a:rPr lang="en-US" sz="2400" b="1" dirty="0" err="1"/>
              <a:t>doi</a:t>
            </a:r>
            <a:r>
              <a:rPr lang="en-US" sz="2400" b="1" dirty="0"/>
              <a:t> ale </a:t>
            </a:r>
            <a:r>
              <a:rPr lang="en-US" sz="2400" b="1" dirty="0" err="1"/>
              <a:t>funcţiei</a:t>
            </a:r>
            <a:r>
              <a:rPr lang="en-US" sz="2400" b="1" dirty="0"/>
              <a:t> Lagrange </a:t>
            </a:r>
            <a:r>
              <a:rPr lang="en-US" sz="2400" b="1" dirty="0" err="1"/>
              <a:t>şi</a:t>
            </a:r>
            <a:r>
              <a:rPr lang="en-US" sz="2400" b="1" dirty="0"/>
              <a:t> </a:t>
            </a:r>
            <a:r>
              <a:rPr lang="en-US" sz="2400" b="1" dirty="0" err="1"/>
              <a:t>formăm</a:t>
            </a:r>
            <a:r>
              <a:rPr lang="en-US" sz="2400" b="1" dirty="0"/>
              <a:t> </a:t>
            </a:r>
            <a:r>
              <a:rPr lang="en-US" sz="2400" b="1" dirty="0" err="1"/>
              <a:t>diferenţiala</a:t>
            </a:r>
            <a:r>
              <a:rPr lang="en-US" sz="2400" b="1" dirty="0"/>
              <a:t> de </a:t>
            </a:r>
            <a:r>
              <a:rPr lang="en-US" sz="2400" b="1" dirty="0" err="1"/>
              <a:t>ordinul</a:t>
            </a:r>
            <a:r>
              <a:rPr lang="en-US" sz="2400" b="1" dirty="0"/>
              <a:t> al </a:t>
            </a:r>
            <a:r>
              <a:rPr lang="en-US" sz="2400" b="1" dirty="0" err="1"/>
              <a:t>doilea</a:t>
            </a:r>
            <a:r>
              <a:rPr lang="en-US" sz="2400" b="1" dirty="0"/>
              <a:t>: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1524000"/>
            <a:ext cx="43148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46" y="2676525"/>
            <a:ext cx="8120308" cy="1057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4343401"/>
            <a:ext cx="3943350" cy="352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2" y="4876800"/>
            <a:ext cx="692467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5855989"/>
            <a:ext cx="8115300" cy="44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06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39600" y="838199"/>
            <a:ext cx="59234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Condiţiile</a:t>
            </a:r>
            <a:r>
              <a:rPr lang="en-US" sz="32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Kuhn-Tucker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2214265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cazul optimizǎrii cu restricţii de tip inegalitate, relaţia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661995"/>
              </p:ext>
            </p:extLst>
          </p:nvPr>
        </p:nvGraphicFramePr>
        <p:xfrm>
          <a:off x="2632808" y="2971800"/>
          <a:ext cx="3937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1181100" imgH="228600" progId="Equation.DSMT4">
                  <p:embed/>
                </p:oleObj>
              </mc:Choice>
              <mc:Fallback>
                <p:oleObj name="Equation" r:id="rId3" imgW="11811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2808" y="2971800"/>
                        <a:ext cx="393700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255774" y="4572000"/>
            <a:ext cx="26324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 mai este valabilǎ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90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" y="838200"/>
            <a:ext cx="1455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Exemplu: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125969"/>
              </p:ext>
            </p:extLst>
          </p:nvPr>
        </p:nvGraphicFramePr>
        <p:xfrm>
          <a:off x="2295525" y="1600200"/>
          <a:ext cx="5099304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3" imgW="2273300" imgH="241300" progId="Equation.DSMT4">
                  <p:embed/>
                </p:oleObj>
              </mc:Choice>
              <mc:Fallback>
                <p:oleObj name="Equation" r:id="rId3" imgW="22733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5525" y="1600200"/>
                        <a:ext cx="5099304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784209" y="2440632"/>
            <a:ext cx="17956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restricţiile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79008"/>
              </p:ext>
            </p:extLst>
          </p:nvPr>
        </p:nvGraphicFramePr>
        <p:xfrm>
          <a:off x="2388361" y="2971800"/>
          <a:ext cx="3250439" cy="560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5" imgW="1384300" imgH="241300" progId="Equation.DSMT4">
                  <p:embed/>
                </p:oleObj>
              </mc:Choice>
              <mc:Fallback>
                <p:oleObj name="Equation" r:id="rId5" imgW="13843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8361" y="2971800"/>
                        <a:ext cx="3250439" cy="5604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7626270"/>
              </p:ext>
            </p:extLst>
          </p:nvPr>
        </p:nvGraphicFramePr>
        <p:xfrm>
          <a:off x="2345942" y="3657600"/>
          <a:ext cx="3605784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7" imgW="1612900" imgH="241300" progId="Equation.DSMT4">
                  <p:embed/>
                </p:oleObj>
              </mc:Choice>
              <mc:Fallback>
                <p:oleObj name="Equation" r:id="rId7" imgW="16129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5942" y="3657600"/>
                        <a:ext cx="3605784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784209" y="4669357"/>
            <a:ext cx="3510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corespunzǎtare egalitǎţilor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319797"/>
              </p:ext>
            </p:extLst>
          </p:nvPr>
        </p:nvGraphicFramePr>
        <p:xfrm>
          <a:off x="2236992" y="5257799"/>
          <a:ext cx="1649207" cy="5726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9" imgW="685800" imgH="241300" progId="Equation.DSMT4">
                  <p:embed/>
                </p:oleObj>
              </mc:Choice>
              <mc:Fallback>
                <p:oleObj name="Equation" r:id="rId9" imgW="6858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6992" y="5257799"/>
                        <a:ext cx="1649207" cy="57264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754181"/>
              </p:ext>
            </p:extLst>
          </p:nvPr>
        </p:nvGraphicFramePr>
        <p:xfrm>
          <a:off x="2235433" y="5867400"/>
          <a:ext cx="22225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11" imgW="952087" imgH="228501" progId="Equation.DSMT4">
                  <p:embed/>
                </p:oleObj>
              </mc:Choice>
              <mc:Fallback>
                <p:oleObj name="Equation" r:id="rId11" imgW="952087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5433" y="5867400"/>
                        <a:ext cx="2222500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>
          <a:xfrm>
            <a:off x="2671479" y="838200"/>
            <a:ext cx="4618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cere minimizarea funcţiei criteriu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21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85800"/>
            <a:ext cx="3387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 pot fi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puse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 forma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297141"/>
              </p:ext>
            </p:extLst>
          </p:nvPr>
        </p:nvGraphicFramePr>
        <p:xfrm>
          <a:off x="2362200" y="1371599"/>
          <a:ext cx="1066800" cy="544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4" imgW="469696" imgH="241195" progId="Equation.DSMT4">
                  <p:embed/>
                </p:oleObj>
              </mc:Choice>
              <mc:Fallback>
                <p:oleObj name="Equation" r:id="rId4" imgW="469696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371599"/>
                        <a:ext cx="1066800" cy="5442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50235"/>
              </p:ext>
            </p:extLst>
          </p:nvPr>
        </p:nvGraphicFramePr>
        <p:xfrm>
          <a:off x="2362200" y="1828800"/>
          <a:ext cx="17557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Equation" r:id="rId6" imgW="749300" imgH="228600" progId="Equation.DSMT4">
                  <p:embed/>
                </p:oleObj>
              </mc:Choice>
              <mc:Fallback>
                <p:oleObj name="Equation" r:id="rId6" imgW="7493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828800"/>
                        <a:ext cx="1755775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14400" y="2514600"/>
            <a:ext cx="968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2967335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dreapta</a:t>
            </a:r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D,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determinatǎ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intersecţia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dintre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planul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s-ES_tradnl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,x</a:t>
            </a:r>
            <a:r>
              <a:rPr lang="es-ES_tradnl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suprafaţa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este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reprezentatǎ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funcţia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384144"/>
              </p:ext>
            </p:extLst>
          </p:nvPr>
        </p:nvGraphicFramePr>
        <p:xfrm>
          <a:off x="1883231" y="3962400"/>
          <a:ext cx="309372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Equation" r:id="rId8" imgW="1384300" imgH="241300" progId="Equation.DSMT4">
                  <p:embed/>
                </p:oleObj>
              </mc:Choice>
              <mc:Fallback>
                <p:oleObj name="Equation" r:id="rId8" imgW="13843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3231" y="3962400"/>
                        <a:ext cx="3093720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228600" y="4742655"/>
            <a:ext cx="87958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parabola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P, </a:t>
            </a:r>
            <a:r>
              <a:rPr lang="es-ES_tradn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determinatǎ</a:t>
            </a:r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intersecţia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dintre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planul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s-ES_tradnl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1­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,x</a:t>
            </a:r>
            <a:r>
              <a:rPr lang="es-ES_tradnl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suprafaţa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care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este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reprezentatǎ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s-ES_tradnl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s-ES_tradnl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s-ES_tradnl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funcţia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489873"/>
              </p:ext>
            </p:extLst>
          </p:nvPr>
        </p:nvGraphicFramePr>
        <p:xfrm>
          <a:off x="1907849" y="5715000"/>
          <a:ext cx="256032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Equation" r:id="rId10" imgW="1143000" imgH="241300" progId="Equation.DSMT4">
                  <p:embed/>
                </p:oleObj>
              </mc:Choice>
              <mc:Fallback>
                <p:oleObj name="Equation" r:id="rId10" imgW="11430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849" y="5715000"/>
                        <a:ext cx="2560320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320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scan0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342" y="609600"/>
            <a:ext cx="6032500" cy="570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9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685800"/>
            <a:ext cx="8763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din punct de vedere al respectǎrii ambelor </a:t>
            </a:r>
            <a:r>
              <a:rPr lang="de-DE" dirty="0" smtClean="0"/>
              <a:t>restricţii, </a:t>
            </a:r>
            <a:r>
              <a:rPr lang="de-DE" dirty="0"/>
              <a:t>domeniul admisibil este cel nehaşurat în </a:t>
            </a:r>
            <a:r>
              <a:rPr lang="de-DE" dirty="0" smtClean="0"/>
              <a:t>figură, </a:t>
            </a:r>
            <a:r>
              <a:rPr lang="de-DE" dirty="0"/>
              <a:t>incluzând şi porţiunile aferente din parabola P şi dreapta D.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752600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valorile funcţiei criteriu 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613602"/>
              </p:ext>
            </p:extLst>
          </p:nvPr>
        </p:nvGraphicFramePr>
        <p:xfrm>
          <a:off x="3200400" y="1837061"/>
          <a:ext cx="5715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3" imgW="571252" imgH="228501" progId="Equation.DSMT4">
                  <p:embed/>
                </p:oleObj>
              </mc:Choice>
              <mc:Fallback>
                <p:oleObj name="Equation" r:id="rId3" imgW="571252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837061"/>
                        <a:ext cx="5715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505200" y="21469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scad dinspre curba circularǎ de nivel C</a:t>
            </a:r>
            <a:r>
              <a:rPr lang="de-DE" baseline="-25000" dirty="0"/>
              <a:t>1</a:t>
            </a:r>
            <a:r>
              <a:rPr lang="de-DE" dirty="0"/>
              <a:t> spre curba C</a:t>
            </a:r>
            <a:r>
              <a:rPr lang="de-DE" baseline="-25000" dirty="0"/>
              <a:t>13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1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pentru a atinge valoarea zero în punctul de minim M, cu coordonatele </a:t>
            </a:r>
            <a:endParaRPr lang="en-US" dirty="0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143505"/>
              </p:ext>
            </p:extLst>
          </p:nvPr>
        </p:nvGraphicFramePr>
        <p:xfrm>
          <a:off x="3505200" y="3523566"/>
          <a:ext cx="39052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Equation" r:id="rId5" imgW="393529" imgH="228501" progId="Equation.DSMT4">
                  <p:embed/>
                </p:oleObj>
              </mc:Choice>
              <mc:Fallback>
                <p:oleObj name="Equation" r:id="rId5" imgW="393529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523566"/>
                        <a:ext cx="39052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4227119"/>
              </p:ext>
            </p:extLst>
          </p:nvPr>
        </p:nvGraphicFramePr>
        <p:xfrm>
          <a:off x="4191000" y="3523566"/>
          <a:ext cx="3810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Equation" r:id="rId7" imgW="381000" imgH="228600" progId="Equation.DSMT4">
                  <p:embed/>
                </p:oleObj>
              </mc:Choice>
              <mc:Fallback>
                <p:oleObj name="Equation" r:id="rId7" imgW="381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3523566"/>
                        <a:ext cx="3810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381000" y="43434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punctul care asigurǎ cea mai micǎ valoare a funcţiei criteriu este punctul E, cu coordonatele </a:t>
            </a:r>
            <a:endParaRPr lang="en-US" dirty="0"/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191105"/>
              </p:ext>
            </p:extLst>
          </p:nvPr>
        </p:nvGraphicFramePr>
        <p:xfrm>
          <a:off x="2481262" y="4989731"/>
          <a:ext cx="371475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Equation" r:id="rId9" imgW="368300" imgH="228600" progId="Equation.DSMT4">
                  <p:embed/>
                </p:oleObj>
              </mc:Choice>
              <mc:Fallback>
                <p:oleObj name="Equation" r:id="rId9" imgW="3683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2" y="4989731"/>
                        <a:ext cx="371475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141458"/>
              </p:ext>
            </p:extLst>
          </p:nvPr>
        </p:nvGraphicFramePr>
        <p:xfrm>
          <a:off x="3505200" y="4989731"/>
          <a:ext cx="3810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11" imgW="381000" imgH="228600" progId="Equation.DSMT4">
                  <p:embed/>
                </p:oleObj>
              </mc:Choice>
              <mc:Fallback>
                <p:oleObj name="Equation" r:id="rId11" imgW="381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989731"/>
                        <a:ext cx="3810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381000" y="5486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(de la intersecţia dreptei D cu parabola P), aceasta reprezentând soluţia </a:t>
            </a:r>
            <a:r>
              <a:rPr lang="de-DE" b="1" dirty="0"/>
              <a:t>x</a:t>
            </a:r>
            <a:r>
              <a:rPr lang="de-DE" baseline="30000" dirty="0"/>
              <a:t>*</a:t>
            </a:r>
            <a:r>
              <a:rPr lang="de-DE" dirty="0"/>
              <a:t> a problemei de optimizare cu restricţii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7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0877" y="226367"/>
            <a:ext cx="56621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constatǎ cǎ în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punctul E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 are loc relaţia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469588"/>
              </p:ext>
            </p:extLst>
          </p:nvPr>
        </p:nvGraphicFramePr>
        <p:xfrm>
          <a:off x="2616879" y="990600"/>
          <a:ext cx="2945721" cy="570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Equation" r:id="rId3" imgW="1181100" imgH="228600" progId="Equation.DSMT4">
                  <p:embed/>
                </p:oleObj>
              </mc:Choice>
              <mc:Fallback>
                <p:oleObj name="Equation" r:id="rId3" imgW="11811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879" y="990600"/>
                        <a:ext cx="2945721" cy="5701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30879" y="1981200"/>
            <a:ext cx="82126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 este valabilǎ numai în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punctul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M, însǎ acesta nu aparţine domeniului admisibil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9967" y="3045767"/>
            <a:ext cx="82035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figură sunt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reprezentaţi vectorul gradientului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2332464"/>
              </p:ext>
            </p:extLst>
          </p:nvPr>
        </p:nvGraphicFramePr>
        <p:xfrm>
          <a:off x="6477000" y="3044398"/>
          <a:ext cx="791016" cy="463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Equation" r:id="rId5" imgW="393529" imgH="228501" progId="Equation.DSMT4">
                  <p:embed/>
                </p:oleObj>
              </mc:Choice>
              <mc:Fallback>
                <p:oleObj name="Equation" r:id="rId5" imgW="393529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3044398"/>
                        <a:ext cx="791016" cy="4630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339967" y="3962400"/>
            <a:ext cx="8508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punctui E (vector perpendicular pe tangenta la curba circularǎ de nivel C</a:t>
            </a:r>
            <a:r>
              <a:rPr lang="de-DE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deci având direcţia razei cercului şi sensul spre curbele de nivel clu valori crescǎtoare C</a:t>
            </a:r>
            <a:r>
              <a:rPr lang="de-DE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C­</a:t>
            </a:r>
            <a:r>
              <a:rPr lang="de-DE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</a:t>
            </a:r>
            <a:r>
              <a:rPr lang="de-DE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etc.) şi vectorul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912067"/>
              </p:ext>
            </p:extLst>
          </p:nvPr>
        </p:nvGraphicFramePr>
        <p:xfrm>
          <a:off x="7086600" y="4705529"/>
          <a:ext cx="9715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Equation" r:id="rId7" imgW="482391" imgH="228501" progId="Equation.DSMT4">
                  <p:embed/>
                </p:oleObj>
              </mc:Choice>
              <mc:Fallback>
                <p:oleObj name="Equation" r:id="rId7" imgW="48239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4705529"/>
                        <a:ext cx="9715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339967" y="5162729"/>
            <a:ext cx="85083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sens opus, prelungirea acestui vector trecând prin punctul M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46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6417" y="228600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orice punct considerat (fǎcând abstracţie de existenţa restricţiilor) prelungirea oricǎrui vector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10393"/>
              </p:ext>
            </p:extLst>
          </p:nvPr>
        </p:nvGraphicFramePr>
        <p:xfrm>
          <a:off x="3635034" y="1059597"/>
          <a:ext cx="971549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Equation" r:id="rId3" imgW="482391" imgH="228501" progId="Equation.DSMT4">
                  <p:embed/>
                </p:oleObj>
              </mc:Choice>
              <mc:Fallback>
                <p:oleObj name="Equation" r:id="rId3" imgW="482391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034" y="1059597"/>
                        <a:ext cx="971549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96240" y="15240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trece prin minimul fǎrǎ restricţii M, datoritǎ faptului cǎ curbele de nivel sunt circulare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240" y="2590800"/>
            <a:ext cx="8488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cazul unor curbe de nivel circulare, metoda celei mai mari pante, cu alegerea direcţiei iniţiale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2840452"/>
              </p:ext>
            </p:extLst>
          </p:nvPr>
        </p:nvGraphicFramePr>
        <p:xfrm>
          <a:off x="3505200" y="3430003"/>
          <a:ext cx="1371600" cy="417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Equation" r:id="rId5" imgW="660113" imgH="203112" progId="Equation.DSMT4">
                  <p:embed/>
                </p:oleObj>
              </mc:Choice>
              <mc:Fallback>
                <p:oleObj name="Equation" r:id="rId5" imgW="660113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430003"/>
                        <a:ext cx="1371600" cy="4174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14997" y="3733800"/>
            <a:ext cx="84511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conduce într-un singur pas pânǎ la minimul fǎrǎ restricţii, întrucât prin deplasarea pe aceastǎ direcţie se ajunge în minim şi nu trebuie cǎutatǎ o altǎ direcţie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6417" y="5105400"/>
            <a:ext cx="84511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 aceastǎ bazǎ a fost elaboratǎ </a:t>
            </a:r>
            <a:r>
              <a:rPr lang="de-DE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metoda gradientului conjugat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scalat, care este indicatǎ atunci când prin operaţii de modificare a scalei – de scalare – curbele de nivel de anumite forme (de exemplu elipse) pot fi transformate în cercuri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19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457200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figură sunt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reprezentaţi şi vectorii gradienţi ai </a:t>
            </a:r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restricţiilor: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935254"/>
              </p:ext>
            </p:extLst>
          </p:nvPr>
        </p:nvGraphicFramePr>
        <p:xfrm>
          <a:off x="533400" y="1295400"/>
          <a:ext cx="938784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Equation" r:id="rId3" imgW="418918" imgH="241195" progId="Equation.DSMT4">
                  <p:embed/>
                </p:oleObj>
              </mc:Choice>
              <mc:Fallback>
                <p:oleObj name="Equation" r:id="rId3" imgW="418918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295400"/>
                        <a:ext cx="938784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8760097"/>
              </p:ext>
            </p:extLst>
          </p:nvPr>
        </p:nvGraphicFramePr>
        <p:xfrm>
          <a:off x="534572" y="3962400"/>
          <a:ext cx="109728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Equation" r:id="rId5" imgW="431613" imgH="241195" progId="Equation.DSMT4">
                  <p:embed/>
                </p:oleObj>
              </mc:Choice>
              <mc:Fallback>
                <p:oleObj name="Equation" r:id="rId5" imgW="431613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572" y="3962400"/>
                        <a:ext cx="109728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628535" y="1371600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perpendicular în E pe tangenta T la parabola P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1981200"/>
            <a:ext cx="43268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(ecuaţia 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tangentei T în E la curba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2788807"/>
              </p:ext>
            </p:extLst>
          </p:nvPr>
        </p:nvGraphicFramePr>
        <p:xfrm>
          <a:off x="4860290" y="1847834"/>
          <a:ext cx="1271956" cy="648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Equation" r:id="rId7" imgW="469696" imgH="241195" progId="Equation.DSMT4">
                  <p:embed/>
                </p:oleObj>
              </mc:Choice>
              <mc:Fallback>
                <p:oleObj name="Equation" r:id="rId7" imgW="469696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290" y="1847834"/>
                        <a:ext cx="1271956" cy="6489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6185659" y="1998785"/>
            <a:ext cx="76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fiind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521977"/>
              </p:ext>
            </p:extLst>
          </p:nvPr>
        </p:nvGraphicFramePr>
        <p:xfrm>
          <a:off x="6950612" y="1915327"/>
          <a:ext cx="1878614" cy="585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Equation" r:id="rId9" imgW="736600" imgH="228600" progId="Equation.DSMT4">
                  <p:embed/>
                </p:oleObj>
              </mc:Choice>
              <mc:Fallback>
                <p:oleObj name="Equation" r:id="rId9" imgW="7366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0612" y="1915327"/>
                        <a:ext cx="1878614" cy="5855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534572" y="2455035"/>
            <a:ext cx="8250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având sensul spre zona haşuratǎ, respectiv sensul creşterii funcţiei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7204364"/>
              </p:ext>
            </p:extLst>
          </p:nvPr>
        </p:nvGraphicFramePr>
        <p:xfrm>
          <a:off x="3291840" y="2916700"/>
          <a:ext cx="3190560" cy="66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Equation" r:id="rId11" imgW="1143000" imgH="241300" progId="Equation.DSMT4">
                  <p:embed/>
                </p:oleObj>
              </mc:Choice>
              <mc:Fallback>
                <p:oleObj name="Equation" r:id="rId11" imgW="11430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1840" y="2916700"/>
                        <a:ext cx="3190560" cy="664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1809271" y="3962400"/>
            <a:ext cx="69537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perpendicular în E pe dreapta D şi având sensul spre zona haşuratǎ (deci sensul creşterii valorilor funcţiei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365202"/>
              </p:ext>
            </p:extLst>
          </p:nvPr>
        </p:nvGraphicFramePr>
        <p:xfrm>
          <a:off x="3324225" y="5105401"/>
          <a:ext cx="3626387" cy="608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Equation" r:id="rId13" imgW="1358900" imgH="228600" progId="Equation.DSMT4">
                  <p:embed/>
                </p:oleObj>
              </mc:Choice>
              <mc:Fallback>
                <p:oleObj name="Equation" r:id="rId13" imgW="13589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4225" y="5105401"/>
                        <a:ext cx="3626387" cy="6086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8781957" y="1834438"/>
            <a:ext cx="30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93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9" y="247650"/>
            <a:ext cx="8915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Fie </a:t>
            </a:r>
            <a:r>
              <a:rPr lang="en-US" sz="2800" b="1" dirty="0" err="1"/>
              <a:t>cazul</a:t>
            </a:r>
            <a:r>
              <a:rPr lang="en-US" sz="2800" b="1" dirty="0"/>
              <a:t> </a:t>
            </a:r>
            <a:r>
              <a:rPr lang="en-US" sz="2800" b="1" dirty="0" err="1"/>
              <a:t>cǎutǎrii</a:t>
            </a:r>
            <a:r>
              <a:rPr lang="en-US" sz="2800" b="1" dirty="0"/>
              <a:t> </a:t>
            </a:r>
            <a:r>
              <a:rPr lang="en-US" sz="2800" b="1" dirty="0" err="1"/>
              <a:t>extremului</a:t>
            </a:r>
            <a:r>
              <a:rPr lang="en-US" sz="2800" b="1" dirty="0"/>
              <a:t> (de </a:t>
            </a:r>
            <a:r>
              <a:rPr lang="en-US" sz="2800" b="1" dirty="0" err="1"/>
              <a:t>exemplu</a:t>
            </a:r>
            <a:r>
              <a:rPr lang="en-US" sz="2800" b="1" dirty="0"/>
              <a:t> , a </a:t>
            </a:r>
            <a:r>
              <a:rPr lang="en-US" sz="2800" b="1" dirty="0" err="1"/>
              <a:t>maximului</a:t>
            </a:r>
            <a:r>
              <a:rPr lang="en-US" sz="2800" b="1" dirty="0"/>
              <a:t>) </a:t>
            </a:r>
            <a:r>
              <a:rPr lang="en-US" sz="2800" b="1" dirty="0" err="1"/>
              <a:t>unei</a:t>
            </a:r>
            <a:r>
              <a:rPr lang="en-US" sz="2800" b="1" dirty="0"/>
              <a:t> </a:t>
            </a:r>
            <a:r>
              <a:rPr lang="en-US" sz="2800" b="1" dirty="0" err="1"/>
              <a:t>funcţii</a:t>
            </a:r>
            <a:r>
              <a:rPr lang="en-US" sz="2800" b="1" dirty="0"/>
              <a:t> </a:t>
            </a:r>
            <a:r>
              <a:rPr lang="en-US" sz="2800" b="1" dirty="0" err="1"/>
              <a:t>criteriu</a:t>
            </a:r>
            <a:r>
              <a:rPr lang="en-US" sz="2800" b="1" dirty="0"/>
              <a:t> de n </a:t>
            </a:r>
            <a:r>
              <a:rPr lang="en-US" sz="2800" b="1" dirty="0" err="1"/>
              <a:t>variabile</a:t>
            </a:r>
            <a:endParaRPr lang="en-US" sz="2800" b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3292890"/>
              </p:ext>
            </p:extLst>
          </p:nvPr>
        </p:nvGraphicFramePr>
        <p:xfrm>
          <a:off x="1788977" y="1523999"/>
          <a:ext cx="5627083" cy="762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1787534" imgH="289870" progId="Equation.DSMT4">
                  <p:embed/>
                </p:oleObj>
              </mc:Choice>
              <mc:Fallback>
                <p:oleObj name="Equation" r:id="rId3" imgW="1787534" imgH="28987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8977" y="1523999"/>
                        <a:ext cx="5627083" cy="7620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94769" y="2438400"/>
            <a:ext cx="45418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cu m </a:t>
            </a:r>
            <a:r>
              <a:rPr lang="en-US" sz="2800" b="1" dirty="0" err="1"/>
              <a:t>restricţii</a:t>
            </a:r>
            <a:r>
              <a:rPr lang="en-US" sz="2800" b="1" dirty="0"/>
              <a:t> de tip </a:t>
            </a:r>
            <a:r>
              <a:rPr lang="en-US" sz="2800" b="1" dirty="0" err="1"/>
              <a:t>egalitate</a:t>
            </a:r>
            <a:endParaRPr lang="en-US" sz="2800" b="1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712952"/>
              </p:ext>
            </p:extLst>
          </p:nvPr>
        </p:nvGraphicFramePr>
        <p:xfrm>
          <a:off x="1600199" y="3505201"/>
          <a:ext cx="6248401" cy="715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5" imgW="2114455" imgH="292771" progId="Equation.DSMT4">
                  <p:embed/>
                </p:oleObj>
              </mc:Choice>
              <mc:Fallback>
                <p:oleObj name="Equation" r:id="rId5" imgW="2114455" imgH="29277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199" y="3505201"/>
                        <a:ext cx="6248401" cy="7156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247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814595"/>
              </p:ext>
            </p:extLst>
          </p:nvPr>
        </p:nvGraphicFramePr>
        <p:xfrm>
          <a:off x="380999" y="4648200"/>
          <a:ext cx="383177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7" imgW="1256755" imgH="203112" progId="Equation.DSMT4">
                  <p:embed/>
                </p:oleObj>
              </mc:Choice>
              <mc:Fallback>
                <p:oleObj name="Equation" r:id="rId7" imgW="1256755" imgH="20311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999" y="4648200"/>
                        <a:ext cx="3831772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8153400" y="1752600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(1)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022771" y="3670663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(2)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534792"/>
              </p:ext>
            </p:extLst>
          </p:nvPr>
        </p:nvGraphicFramePr>
        <p:xfrm>
          <a:off x="216877" y="786060"/>
          <a:ext cx="9715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Equation" r:id="rId3" imgW="482400" imgH="228600" progId="Equation.DSMT4">
                  <p:embed/>
                </p:oleObj>
              </mc:Choice>
              <mc:Fallback>
                <p:oleObj name="Equation" r:id="rId3" imgW="482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877" y="786060"/>
                        <a:ext cx="971550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1239495" y="865722"/>
            <a:ext cx="4588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trebuie sǎ se gǎseascǎ între vectorii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385466"/>
              </p:ext>
            </p:extLst>
          </p:nvPr>
        </p:nvGraphicFramePr>
        <p:xfrm>
          <a:off x="5808500" y="784586"/>
          <a:ext cx="958059" cy="544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Equation" r:id="rId5" imgW="418918" imgH="241195" progId="Equation.DSMT4">
                  <p:embed/>
                </p:oleObj>
              </mc:Choice>
              <mc:Fallback>
                <p:oleObj name="Equation" r:id="rId5" imgW="418918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8500" y="784586"/>
                        <a:ext cx="958059" cy="5443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6766560" y="78890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192766"/>
              </p:ext>
            </p:extLst>
          </p:nvPr>
        </p:nvGraphicFramePr>
        <p:xfrm>
          <a:off x="7315200" y="774115"/>
          <a:ext cx="926019" cy="514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Equation" r:id="rId7" imgW="431613" imgH="241195" progId="Equation.DSMT4">
                  <p:embed/>
                </p:oleObj>
              </mc:Choice>
              <mc:Fallback>
                <p:oleObj name="Equation" r:id="rId7" imgW="431613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774115"/>
                        <a:ext cx="926019" cy="5144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451762"/>
              </p:ext>
            </p:extLst>
          </p:nvPr>
        </p:nvGraphicFramePr>
        <p:xfrm>
          <a:off x="2471016" y="1447800"/>
          <a:ext cx="394716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Equation" r:id="rId9" imgW="1765300" imgH="241300" progId="Equation.DSMT4">
                  <p:embed/>
                </p:oleObj>
              </mc:Choice>
              <mc:Fallback>
                <p:oleObj name="Equation" r:id="rId9" imgW="17653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1016" y="1447800"/>
                        <a:ext cx="3947160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309122" y="2238110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aceşti vectori sunt perpendiculari pe tangenta T şi dreapta D şi deci orice direcţie care face unghiuri pânǎ la 90</a:t>
            </a:r>
            <a:r>
              <a:rPr lang="it-IT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 vectorii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9639278"/>
              </p:ext>
            </p:extLst>
          </p:nvPr>
        </p:nvGraphicFramePr>
        <p:xfrm>
          <a:off x="2623650" y="3180865"/>
          <a:ext cx="945071" cy="536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Equation" r:id="rId11" imgW="418918" imgH="241195" progId="Equation.DSMT4">
                  <p:embed/>
                </p:oleObj>
              </mc:Choice>
              <mc:Fallback>
                <p:oleObj name="Equation" r:id="rId11" imgW="418918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650" y="3180865"/>
                        <a:ext cx="945071" cy="536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3678701" y="3184827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461740"/>
              </p:ext>
            </p:extLst>
          </p:nvPr>
        </p:nvGraphicFramePr>
        <p:xfrm>
          <a:off x="4438209" y="3158087"/>
          <a:ext cx="1036283" cy="57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Equation" r:id="rId12" imgW="431613" imgH="241195" progId="Equation.DSMT4">
                  <p:embed/>
                </p:oleObj>
              </mc:Choice>
              <mc:Fallback>
                <p:oleObj name="Equation" r:id="rId12" imgW="431613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209" y="3158087"/>
                        <a:ext cx="1036283" cy="575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404524" y="4035475"/>
            <a:ext cx="82822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conduce la deplasǎri spre zona interzisǎ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hasuratǎ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1374" y="5029535"/>
            <a:ext cx="84022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urmare, numai direcţiile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care fac unghiuri mai mari de 90</a:t>
            </a:r>
            <a:r>
              <a:rPr lang="it-IT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 ambii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vectori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143702" y="53988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1234361"/>
              </p:ext>
            </p:extLst>
          </p:nvPr>
        </p:nvGraphicFramePr>
        <p:xfrm>
          <a:off x="2292178" y="5319157"/>
          <a:ext cx="944562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Equation" r:id="rId13" imgW="418918" imgH="241195" progId="Equation.DSMT4">
                  <p:embed/>
                </p:oleObj>
              </mc:Choice>
              <mc:Fallback>
                <p:oleObj name="Equation" r:id="rId13" imgW="418918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2178" y="5319157"/>
                        <a:ext cx="944562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328038"/>
              </p:ext>
            </p:extLst>
          </p:nvPr>
        </p:nvGraphicFramePr>
        <p:xfrm>
          <a:off x="3652910" y="5284270"/>
          <a:ext cx="10350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Equation" r:id="rId14" imgW="431613" imgH="241195" progId="Equation.DSMT4">
                  <p:embed/>
                </p:oleObj>
              </mc:Choice>
              <mc:Fallback>
                <p:oleObj name="Equation" r:id="rId14" imgW="431613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2910" y="5284270"/>
                        <a:ext cx="1035050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66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457200"/>
            <a:ext cx="1739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Conform cu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588864"/>
              </p:ext>
            </p:extLst>
          </p:nvPr>
        </p:nvGraphicFramePr>
        <p:xfrm>
          <a:off x="2667000" y="688032"/>
          <a:ext cx="2619773" cy="673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Equation" r:id="rId3" imgW="1002865" imgH="253890" progId="Equation.DSMT4">
                  <p:embed/>
                </p:oleObj>
              </mc:Choice>
              <mc:Fallback>
                <p:oleObj name="Equation" r:id="rId3" imgW="1002865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688032"/>
                        <a:ext cx="2619773" cy="6736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04800" y="1371600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pentru ca vectorul direcţiei admisibile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sǎ facǎ unghiuri mai mari de 90</a:t>
            </a:r>
            <a:r>
              <a:rPr lang="it-IT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 vectorii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667000" y="2438400"/>
            <a:ext cx="23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i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12355" y="2438400"/>
            <a:ext cx="30684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sunt necesare condiţiile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317317"/>
              </p:ext>
            </p:extLst>
          </p:nvPr>
        </p:nvGraphicFramePr>
        <p:xfrm>
          <a:off x="1846589" y="2971800"/>
          <a:ext cx="518464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Equation" r:id="rId5" imgW="1803400" imgH="241300" progId="Equation.DSMT4">
                  <p:embed/>
                </p:oleObj>
              </mc:Choice>
              <mc:Fallback>
                <p:oleObj name="Equation" r:id="rId5" imgW="18034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6589" y="2971800"/>
                        <a:ext cx="5184648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357553" y="4036367"/>
            <a:ext cx="3937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 de altǎ parte,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 din 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relaţia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8006958"/>
              </p:ext>
            </p:extLst>
          </p:nvPr>
        </p:nvGraphicFramePr>
        <p:xfrm>
          <a:off x="4286643" y="4036367"/>
          <a:ext cx="1778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Equation" r:id="rId7" imgW="1002865" imgH="253890" progId="Equation.DSMT4">
                  <p:embed/>
                </p:oleObj>
              </mc:Choice>
              <mc:Fallback>
                <p:oleObj name="Equation" r:id="rId7" imgW="1002865" imgH="25389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643" y="4036367"/>
                        <a:ext cx="17780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357553" y="4872111"/>
            <a:ext cx="827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rezultat cǎ pentru ca o direcţie 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sǎ asigure descreşterea funcţiei criteriu </a:t>
            </a:r>
            <a:r>
              <a:rPr lang="it-IT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it-IT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este necesar ca vectorul p sǎ facǎ un unghi mai mic de 90</a:t>
            </a:r>
            <a:r>
              <a:rPr lang="it-IT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 vectorul gradient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389994"/>
              </p:ext>
            </p:extLst>
          </p:nvPr>
        </p:nvGraphicFramePr>
        <p:xfrm>
          <a:off x="3927679" y="5867400"/>
          <a:ext cx="734340" cy="734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Equation" r:id="rId8" imgW="241195" imgH="241195" progId="Equation.DSMT4">
                  <p:embed/>
                </p:oleObj>
              </mc:Choice>
              <mc:Fallback>
                <p:oleObj name="Equation" r:id="rId8" imgW="241195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7679" y="5867400"/>
                        <a:ext cx="734340" cy="7343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3365584" y="19767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2227019"/>
              </p:ext>
            </p:extLst>
          </p:nvPr>
        </p:nvGraphicFramePr>
        <p:xfrm>
          <a:off x="2514060" y="1897025"/>
          <a:ext cx="944562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Equation" r:id="rId10" imgW="418918" imgH="241195" progId="Equation.DSMT4">
                  <p:embed/>
                </p:oleObj>
              </mc:Choice>
              <mc:Fallback>
                <p:oleObj name="Equation" r:id="rId10" imgW="418918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060" y="1897025"/>
                        <a:ext cx="944562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06833"/>
              </p:ext>
            </p:extLst>
          </p:nvPr>
        </p:nvGraphicFramePr>
        <p:xfrm>
          <a:off x="3874792" y="1862138"/>
          <a:ext cx="10350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Equation" r:id="rId12" imgW="431613" imgH="241195" progId="Equation.DSMT4">
                  <p:embed/>
                </p:oleObj>
              </mc:Choice>
              <mc:Fallback>
                <p:oleObj name="Equation" r:id="rId12" imgW="431613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4792" y="1862138"/>
                        <a:ext cx="1035050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609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cazul general n-dimensional în prezenţa a r restricţii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99513"/>
              </p:ext>
            </p:extLst>
          </p:nvPr>
        </p:nvGraphicFramePr>
        <p:xfrm>
          <a:off x="1523999" y="1371600"/>
          <a:ext cx="3224107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Equation" r:id="rId3" imgW="1295400" imgH="431800" progId="Equation.DSMT4">
                  <p:embed/>
                </p:oleObj>
              </mc:Choice>
              <mc:Fallback>
                <p:oleObj name="Equation" r:id="rId3" imgW="12954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3999" y="1371600"/>
                        <a:ext cx="3224107" cy="106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070866"/>
              </p:ext>
            </p:extLst>
          </p:nvPr>
        </p:nvGraphicFramePr>
        <p:xfrm>
          <a:off x="5181600" y="1524000"/>
          <a:ext cx="1041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Equation" r:id="rId5" imgW="393529" imgH="228501" progId="Equation.DSMT4">
                  <p:embed/>
                </p:oleObj>
              </mc:Choice>
              <mc:Fallback>
                <p:oleObj name="Equation" r:id="rId5" imgW="393529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1524000"/>
                        <a:ext cx="10414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80150"/>
              </p:ext>
            </p:extLst>
          </p:nvPr>
        </p:nvGraphicFramePr>
        <p:xfrm>
          <a:off x="2514600" y="2514600"/>
          <a:ext cx="37338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Equation" r:id="rId7" imgW="1397000" imgH="431800" progId="Equation.DSMT4">
                  <p:embed/>
                </p:oleObj>
              </mc:Choice>
              <mc:Fallback>
                <p:oleObj name="Equation" r:id="rId7" imgW="13970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514600"/>
                        <a:ext cx="3733800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/>
          <p:nvPr/>
        </p:nvSpPr>
        <p:spPr>
          <a:xfrm>
            <a:off x="457200" y="40386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Condiţiile Kuhn-Tucker sunt folosite în numeroase metode de optimizare cu restricţii pentru generarea de direcţiii de deplasare spre optim (de exemplu, în </a:t>
            </a:r>
            <a:r>
              <a:rPr lang="de-DE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metoda proiecţiei gradientului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sau pentru stabilirea unor criterii de oprire a cǎutǎrii atunci când verificarea condiţiilor Kuhn-Tucker atestǎ atingerea optimului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5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09937"/>
            <a:ext cx="38865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/>
              <a:t>este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demonstrat</a:t>
            </a:r>
            <a:r>
              <a:rPr lang="en-US" sz="2400" b="1" dirty="0" smtClean="0"/>
              <a:t> </a:t>
            </a:r>
            <a:r>
              <a:rPr lang="en-US" sz="2400" b="1" dirty="0" err="1"/>
              <a:t>cǎ</a:t>
            </a:r>
            <a:r>
              <a:rPr lang="en-US" sz="2400" b="1" dirty="0"/>
              <a:t> punctual 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394838"/>
              </p:ext>
            </p:extLst>
          </p:nvPr>
        </p:nvGraphicFramePr>
        <p:xfrm>
          <a:off x="3261807" y="841866"/>
          <a:ext cx="234696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736600" imgH="241300" progId="Equation.DSMT4">
                  <p:embed/>
                </p:oleObj>
              </mc:Choice>
              <mc:Fallback>
                <p:oleObj name="Equation" r:id="rId3" imgW="7366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1807" y="841866"/>
                        <a:ext cx="234696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" y="1676400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care </a:t>
            </a:r>
            <a:r>
              <a:rPr lang="en-US" sz="2400" b="1" dirty="0" err="1"/>
              <a:t>maximizeazǎ</a:t>
            </a:r>
            <a:r>
              <a:rPr lang="en-US" sz="2400" b="1" dirty="0"/>
              <a:t> </a:t>
            </a:r>
            <a:r>
              <a:rPr lang="en-US" sz="2400" b="1" dirty="0" err="1"/>
              <a:t>funcţia</a:t>
            </a:r>
            <a:r>
              <a:rPr lang="en-US" sz="2400" b="1" dirty="0"/>
              <a:t> </a:t>
            </a:r>
            <a:r>
              <a:rPr lang="en-US" sz="2400" b="1" dirty="0" err="1"/>
              <a:t>criteriu</a:t>
            </a:r>
            <a:r>
              <a:rPr lang="en-US" sz="2400" b="1" dirty="0"/>
              <a:t> (1), cu </a:t>
            </a:r>
            <a:r>
              <a:rPr lang="en-US" sz="2400" b="1" dirty="0" err="1"/>
              <a:t>respectarea</a:t>
            </a:r>
            <a:r>
              <a:rPr lang="en-US" sz="2400" b="1" dirty="0"/>
              <a:t> </a:t>
            </a:r>
            <a:r>
              <a:rPr lang="en-US" sz="2400" b="1" dirty="0" err="1"/>
              <a:t>respectarea</a:t>
            </a:r>
            <a:r>
              <a:rPr lang="en-US" sz="2400" b="1" dirty="0"/>
              <a:t> </a:t>
            </a:r>
            <a:r>
              <a:rPr lang="en-US" sz="2400" b="1" dirty="0" err="1"/>
              <a:t>restricţiilor</a:t>
            </a:r>
            <a:r>
              <a:rPr lang="en-US" sz="2400" b="1" dirty="0"/>
              <a:t> (2), </a:t>
            </a:r>
            <a:r>
              <a:rPr lang="en-US" sz="2400" b="1" dirty="0" err="1"/>
              <a:t>poate</a:t>
            </a:r>
            <a:r>
              <a:rPr lang="en-US" sz="2400" b="1" dirty="0"/>
              <a:t> fi </a:t>
            </a:r>
            <a:r>
              <a:rPr lang="en-US" sz="2400" b="1" dirty="0" err="1"/>
              <a:t>obţinut</a:t>
            </a:r>
            <a:r>
              <a:rPr lang="en-US" sz="2400" b="1" dirty="0"/>
              <a:t> </a:t>
            </a:r>
            <a:r>
              <a:rPr lang="en-US" sz="2400" b="1" dirty="0" err="1"/>
              <a:t>prin</a:t>
            </a:r>
            <a:r>
              <a:rPr lang="en-US" sz="2400" b="1" dirty="0"/>
              <a:t> </a:t>
            </a:r>
            <a:r>
              <a:rPr lang="en-US" sz="2400" b="1" dirty="0" err="1"/>
              <a:t>optimizarea</a:t>
            </a:r>
            <a:r>
              <a:rPr lang="en-US" sz="2400" b="1" dirty="0"/>
              <a:t> (</a:t>
            </a:r>
            <a:r>
              <a:rPr lang="en-US" sz="2400" b="1" dirty="0" err="1"/>
              <a:t>maximizarea</a:t>
            </a:r>
            <a:r>
              <a:rPr lang="en-US" sz="2400" b="1" dirty="0"/>
              <a:t>) </a:t>
            </a:r>
            <a:r>
              <a:rPr lang="en-US" sz="2400" b="1" dirty="0" err="1"/>
              <a:t>fǎrǎ</a:t>
            </a:r>
            <a:r>
              <a:rPr lang="en-US" sz="2400" b="1" dirty="0"/>
              <a:t> </a:t>
            </a:r>
            <a:r>
              <a:rPr lang="en-US" sz="2400" b="1" dirty="0" err="1"/>
              <a:t>restricţii</a:t>
            </a:r>
            <a:r>
              <a:rPr lang="en-US" sz="2400" b="1" dirty="0"/>
              <a:t> a </a:t>
            </a:r>
            <a:r>
              <a:rPr lang="en-US" sz="2400" b="1" dirty="0" err="1"/>
              <a:t>funcţiei</a:t>
            </a:r>
            <a:endParaRPr lang="en-US" sz="2400" b="1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799665"/>
              </p:ext>
            </p:extLst>
          </p:nvPr>
        </p:nvGraphicFramePr>
        <p:xfrm>
          <a:off x="1314727" y="3048000"/>
          <a:ext cx="6438345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2527200" imgH="660240" progId="Equation.DSMT4">
                  <p:embed/>
                </p:oleObj>
              </mc:Choice>
              <mc:Fallback>
                <p:oleObj name="Equation" r:id="rId5" imgW="2527200" imgH="660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4727" y="3048000"/>
                        <a:ext cx="6438345" cy="1676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28599" y="4824327"/>
            <a:ext cx="1119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Funcţia</a:t>
            </a:r>
            <a:endParaRPr lang="en-US" sz="2400" b="1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3649552"/>
              </p:ext>
            </p:extLst>
          </p:nvPr>
        </p:nvGraphicFramePr>
        <p:xfrm>
          <a:off x="1905000" y="4752481"/>
          <a:ext cx="4767179" cy="605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7" imgW="1803400" imgH="228600" progId="Equation.DSMT4">
                  <p:embed/>
                </p:oleObj>
              </mc:Choice>
              <mc:Fallback>
                <p:oleObj name="Equation" r:id="rId7" imgW="1803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752481"/>
                        <a:ext cx="4767179" cy="6053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28600" y="5590847"/>
            <a:ext cx="82927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/>
              <a:t>este</a:t>
            </a:r>
            <a:r>
              <a:rPr lang="en-US" sz="2400" b="1" dirty="0"/>
              <a:t> </a:t>
            </a:r>
            <a:r>
              <a:rPr lang="en-US" sz="2400" b="1" dirty="0" err="1"/>
              <a:t>denumitǎ</a:t>
            </a:r>
            <a:r>
              <a:rPr lang="en-US" sz="2400" b="1" dirty="0"/>
              <a:t> </a:t>
            </a:r>
            <a:r>
              <a:rPr lang="en-US" sz="2400" b="1" i="1" dirty="0" err="1">
                <a:solidFill>
                  <a:srgbClr val="FF0000"/>
                </a:solidFill>
              </a:rPr>
              <a:t>funcţie</a:t>
            </a:r>
            <a:r>
              <a:rPr lang="en-US" sz="2400" b="1" i="1" dirty="0">
                <a:solidFill>
                  <a:srgbClr val="FF0000"/>
                </a:solidFill>
              </a:rPr>
              <a:t> Lagrange</a:t>
            </a:r>
            <a:r>
              <a:rPr lang="en-US" sz="2400" b="1" dirty="0"/>
              <a:t> (</a:t>
            </a:r>
            <a:r>
              <a:rPr lang="en-US" sz="2400" b="1" dirty="0" err="1"/>
              <a:t>sau</a:t>
            </a:r>
            <a:r>
              <a:rPr lang="en-US" sz="2400" b="1" dirty="0"/>
              <a:t> </a:t>
            </a:r>
            <a:r>
              <a:rPr lang="en-US" sz="2400" b="1" dirty="0" err="1"/>
              <a:t>lagrangean</a:t>
            </a:r>
            <a:r>
              <a:rPr lang="en-US" sz="2400" b="1" dirty="0"/>
              <a:t>), </a:t>
            </a:r>
            <a:r>
              <a:rPr lang="en-US" sz="2400" b="1" dirty="0" err="1"/>
              <a:t>iar</a:t>
            </a:r>
            <a:r>
              <a:rPr lang="en-US" sz="2400" b="1" dirty="0"/>
              <a:t> </a:t>
            </a:r>
            <a:r>
              <a:rPr lang="en-US" sz="2400" b="1" dirty="0" err="1"/>
              <a:t>scalarii</a:t>
            </a:r>
            <a:endParaRPr lang="en-US" sz="2400" b="1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8192162"/>
              </p:ext>
            </p:extLst>
          </p:nvPr>
        </p:nvGraphicFramePr>
        <p:xfrm>
          <a:off x="1066799" y="6116427"/>
          <a:ext cx="2445291" cy="690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9" imgW="812447" imgH="228501" progId="Equation.DSMT4">
                  <p:embed/>
                </p:oleObj>
              </mc:Choice>
              <mc:Fallback>
                <p:oleObj name="Equation" r:id="rId9" imgW="812447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799" y="6116427"/>
                        <a:ext cx="2445291" cy="6904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3800100" y="6172923"/>
            <a:ext cx="4778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sunt</a:t>
            </a:r>
            <a:r>
              <a:rPr lang="en-US" sz="2400" b="1" dirty="0"/>
              <a:t> </a:t>
            </a:r>
            <a:r>
              <a:rPr lang="en-US" sz="2400" b="1" dirty="0" err="1"/>
              <a:t>numiţi</a:t>
            </a:r>
            <a:r>
              <a:rPr lang="en-US" sz="2400" b="1" dirty="0"/>
              <a:t> </a:t>
            </a:r>
            <a:r>
              <a:rPr lang="en-US" sz="2400" b="1" i="1" dirty="0" err="1">
                <a:solidFill>
                  <a:srgbClr val="FF0000"/>
                </a:solidFill>
              </a:rPr>
              <a:t>multiplicatorii</a:t>
            </a:r>
            <a:r>
              <a:rPr lang="en-US" sz="2400" b="1" i="1" dirty="0">
                <a:solidFill>
                  <a:srgbClr val="FF0000"/>
                </a:solidFill>
              </a:rPr>
              <a:t> Lagrange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8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6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/>
              <a:t>Extremul </a:t>
            </a:r>
            <a:r>
              <a:rPr lang="de-DE" sz="2400" b="1" dirty="0" smtClean="0"/>
              <a:t>funcţiei </a:t>
            </a:r>
            <a:r>
              <a:rPr lang="de-DE" sz="2400" b="1" dirty="0"/>
              <a:t>Lagrange se obţine prin intermediul condiţiilor </a:t>
            </a:r>
            <a:endParaRPr lang="en-US" sz="2400" b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0249070"/>
              </p:ext>
            </p:extLst>
          </p:nvPr>
        </p:nvGraphicFramePr>
        <p:xfrm>
          <a:off x="2667000" y="1143000"/>
          <a:ext cx="3352800" cy="648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1181100" imgH="228600" progId="Equation.DSMT4">
                  <p:embed/>
                </p:oleObj>
              </mc:Choice>
              <mc:Fallback>
                <p:oleObj name="Equation" r:id="rId3" imgW="11811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143000"/>
                        <a:ext cx="3352800" cy="6489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6840394"/>
              </p:ext>
            </p:extLst>
          </p:nvPr>
        </p:nvGraphicFramePr>
        <p:xfrm>
          <a:off x="3505200" y="2057400"/>
          <a:ext cx="1600200" cy="4328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584200" imgH="1574800" progId="Equation.DSMT4">
                  <p:embed/>
                </p:oleObj>
              </mc:Choice>
              <mc:Fallback>
                <p:oleObj name="Equation" r:id="rId5" imgW="584200" imgH="1574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057400"/>
                        <a:ext cx="1600200" cy="43284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63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366385"/>
              </p:ext>
            </p:extLst>
          </p:nvPr>
        </p:nvGraphicFramePr>
        <p:xfrm>
          <a:off x="2209800" y="1143000"/>
          <a:ext cx="4876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r:id="rId3" imgW="1524000" imgH="241300" progId="Equation.DSMT4">
                  <p:embed/>
                </p:oleObj>
              </mc:Choice>
              <mc:Fallback>
                <p:oleObj r:id="rId3" imgW="15240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143000"/>
                        <a:ext cx="4876800" cy="762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819400" y="2209800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2πrl + 2πr</a:t>
            </a:r>
            <a:r>
              <a:rPr lang="de-DE" sz="3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S</a:t>
            </a:r>
            <a:r>
              <a:rPr lang="de-DE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de-DE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5324" y="314177"/>
            <a:ext cx="84933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EXEMPLUL 1 : PROBLEMA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REZERVORULUI CILINDRIC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1278925"/>
              </p:ext>
            </p:extLst>
          </p:nvPr>
        </p:nvGraphicFramePr>
        <p:xfrm>
          <a:off x="926592" y="3200400"/>
          <a:ext cx="721461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r:id="rId5" imgW="2501900" imgH="241300" progId="Equation.DSMT4">
                  <p:embed/>
                </p:oleObj>
              </mc:Choice>
              <mc:Fallback>
                <p:oleObj r:id="rId5" imgW="25019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6592" y="3200400"/>
                        <a:ext cx="7214616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1435518"/>
              </p:ext>
            </p:extLst>
          </p:nvPr>
        </p:nvGraphicFramePr>
        <p:xfrm>
          <a:off x="255494" y="4648200"/>
          <a:ext cx="8633012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7" imgW="3060700" imgH="482600" progId="Equation.DSMT4">
                  <p:embed/>
                </p:oleObj>
              </mc:Choice>
              <mc:Fallback>
                <p:oleObj r:id="rId7" imgW="30607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494" y="4648200"/>
                        <a:ext cx="8633012" cy="1371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9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759469"/>
              </p:ext>
            </p:extLst>
          </p:nvPr>
        </p:nvGraphicFramePr>
        <p:xfrm>
          <a:off x="0" y="228600"/>
          <a:ext cx="5594774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r:id="rId4" imgW="2247900" imgH="431800" progId="Equation.DSMT4">
                  <p:embed/>
                </p:oleObj>
              </mc:Choice>
              <mc:Fallback>
                <p:oleObj r:id="rId4" imgW="22479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8600"/>
                        <a:ext cx="5594774" cy="106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4082611"/>
              </p:ext>
            </p:extLst>
          </p:nvPr>
        </p:nvGraphicFramePr>
        <p:xfrm>
          <a:off x="0" y="1524000"/>
          <a:ext cx="46736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r:id="rId6" imgW="1752600" imgH="431800" progId="Equation.DSMT4">
                  <p:embed/>
                </p:oleObj>
              </mc:Choice>
              <mc:Fallback>
                <p:oleObj r:id="rId6" imgW="1752600" imgH="431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0"/>
                        <a:ext cx="4673600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5448086"/>
              </p:ext>
            </p:extLst>
          </p:nvPr>
        </p:nvGraphicFramePr>
        <p:xfrm>
          <a:off x="7010400" y="381000"/>
          <a:ext cx="1447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r:id="rId8" imgW="545863" imgH="228501" progId="Equation.DSMT4">
                  <p:embed/>
                </p:oleObj>
              </mc:Choice>
              <mc:Fallback>
                <p:oleObj r:id="rId8" imgW="545863" imgH="22850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81000"/>
                        <a:ext cx="14478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551868"/>
              </p:ext>
            </p:extLst>
          </p:nvPr>
        </p:nvGraphicFramePr>
        <p:xfrm>
          <a:off x="4953000" y="1752600"/>
          <a:ext cx="21526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r:id="rId10" imgW="1079500" imgH="228600" progId="Equation.DSMT4">
                  <p:embed/>
                </p:oleObj>
              </mc:Choice>
              <mc:Fallback>
                <p:oleObj r:id="rId10" imgW="10795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752600"/>
                        <a:ext cx="215265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028103"/>
              </p:ext>
            </p:extLst>
          </p:nvPr>
        </p:nvGraphicFramePr>
        <p:xfrm>
          <a:off x="7543800" y="1600200"/>
          <a:ext cx="143086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r:id="rId12" imgW="622030" imgH="431613" progId="Equation.DSMT4">
                  <p:embed/>
                </p:oleObj>
              </mc:Choice>
              <mc:Fallback>
                <p:oleObj r:id="rId12" imgW="622030" imgH="43161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1600200"/>
                        <a:ext cx="1430867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4239958"/>
              </p:ext>
            </p:extLst>
          </p:nvPr>
        </p:nvGraphicFramePr>
        <p:xfrm>
          <a:off x="2286000" y="2971800"/>
          <a:ext cx="2166938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r:id="rId14" imgW="863225" imgH="457002" progId="Equation.DSMT4">
                  <p:embed/>
                </p:oleObj>
              </mc:Choice>
              <mc:Fallback>
                <p:oleObj r:id="rId14" imgW="863225" imgH="45700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971800"/>
                        <a:ext cx="2166938" cy="1143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105525"/>
              </p:ext>
            </p:extLst>
          </p:nvPr>
        </p:nvGraphicFramePr>
        <p:xfrm>
          <a:off x="4800600" y="3276600"/>
          <a:ext cx="1014169" cy="469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r:id="rId16" imgW="393359" imgH="177646" progId="Equation.DSMT4">
                  <p:embed/>
                </p:oleObj>
              </mc:Choice>
              <mc:Fallback>
                <p:oleObj r:id="rId16" imgW="393359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276600"/>
                        <a:ext cx="1014169" cy="469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291358"/>
              </p:ext>
            </p:extLst>
          </p:nvPr>
        </p:nvGraphicFramePr>
        <p:xfrm>
          <a:off x="0" y="4267200"/>
          <a:ext cx="3922776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r:id="rId18" imgW="1358310" imgH="241195" progId="Equation.DSMT4">
                  <p:embed/>
                </p:oleObj>
              </mc:Choice>
              <mc:Fallback>
                <p:oleObj r:id="rId18" imgW="1358310" imgH="24119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267200"/>
                        <a:ext cx="3922776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178130"/>
              </p:ext>
            </p:extLst>
          </p:nvPr>
        </p:nvGraphicFramePr>
        <p:xfrm>
          <a:off x="762000" y="5486400"/>
          <a:ext cx="2133600" cy="1179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r:id="rId20" imgW="812447" imgH="444307" progId="Equation.DSMT4">
                  <p:embed/>
                </p:oleObj>
              </mc:Choice>
              <mc:Fallback>
                <p:oleObj r:id="rId20" imgW="812447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486400"/>
                        <a:ext cx="2133600" cy="11797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253273"/>
              </p:ext>
            </p:extLst>
          </p:nvPr>
        </p:nvGraphicFramePr>
        <p:xfrm>
          <a:off x="3657600" y="5410200"/>
          <a:ext cx="2308698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r:id="rId22" imgW="850531" imgH="444307" progId="Equation.DSMT4">
                  <p:embed/>
                </p:oleObj>
              </mc:Choice>
              <mc:Fallback>
                <p:oleObj r:id="rId22" imgW="850531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410200"/>
                        <a:ext cx="2308698" cy="1219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5285934"/>
              </p:ext>
            </p:extLst>
          </p:nvPr>
        </p:nvGraphicFramePr>
        <p:xfrm>
          <a:off x="6477000" y="5486399"/>
          <a:ext cx="2209800" cy="1166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r:id="rId24" imgW="850531" imgH="444307" progId="Equation.DSMT4">
                  <p:embed/>
                </p:oleObj>
              </mc:Choice>
              <mc:Fallback>
                <p:oleObj r:id="rId24" imgW="850531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5486399"/>
                        <a:ext cx="2209800" cy="11669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1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609600"/>
            <a:ext cx="71647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EXEMPLUL 2 : </a:t>
            </a:r>
            <a:r>
              <a:rPr lang="vi-VN" sz="2400" b="1" dirty="0" smtClean="0"/>
              <a:t>Se </a:t>
            </a:r>
            <a:r>
              <a:rPr lang="vi-VN" sz="2400" b="1" dirty="0"/>
              <a:t>consideră circuitul din figura 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427018"/>
            <a:ext cx="3787851" cy="22257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3838801"/>
            <a:ext cx="8839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 b="1" dirty="0"/>
              <a:t>Se cere să se determine valorile </a:t>
            </a:r>
            <a:r>
              <a:rPr lang="vi-VN" sz="2400" b="1" i="1" dirty="0"/>
              <a:t>R </a:t>
            </a:r>
            <a:r>
              <a:rPr lang="vi-VN" sz="2400" b="1" dirty="0"/>
              <a:t>şi </a:t>
            </a:r>
            <a:r>
              <a:rPr lang="vi-VN" sz="2400" b="1" i="1" dirty="0"/>
              <a:t>X </a:t>
            </a:r>
            <a:r>
              <a:rPr lang="vi-VN" sz="2400" b="1" dirty="0"/>
              <a:t>astfel încât să se minimizeze tensiunea continuă de ieşire </a:t>
            </a:r>
            <a:r>
              <a:rPr lang="vi-VN" sz="2400" b="1" i="1" dirty="0"/>
              <a:t>Uc </a:t>
            </a:r>
            <a:r>
              <a:rPr lang="vi-VN" sz="2400" b="1" dirty="0"/>
              <a:t>în regim permanent, respectând următoarele valori pentru valorile efective ale tensiunii alternative de intrare </a:t>
            </a:r>
            <a:r>
              <a:rPr lang="vi-VN" sz="2400" b="1" i="1" dirty="0"/>
              <a:t>u </a:t>
            </a:r>
            <a:r>
              <a:rPr lang="vi-VN" sz="2400" b="1" dirty="0"/>
              <a:t>şi curentului </a:t>
            </a:r>
            <a:r>
              <a:rPr lang="vi-VN" sz="2400" b="1" i="1" dirty="0"/>
              <a:t>i</a:t>
            </a:r>
            <a:r>
              <a:rPr lang="vi-VN" sz="2400" b="1" dirty="0"/>
              <a:t>: </a:t>
            </a:r>
            <a:endParaRPr lang="en-US" sz="2400" b="1" dirty="0" smtClean="0"/>
          </a:p>
          <a:p>
            <a:r>
              <a:rPr lang="en-US" sz="2400" b="1" dirty="0" smtClean="0"/>
              <a:t>U = 110 V, I = 0.1 A, </a:t>
            </a:r>
            <a:r>
              <a:rPr lang="en-US" sz="2400" b="1" dirty="0" err="1" smtClean="0"/>
              <a:t>frecvenţa</a:t>
            </a:r>
            <a:r>
              <a:rPr lang="en-US" sz="2400" b="1" dirty="0" smtClean="0"/>
              <a:t> = 50 Hz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2799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5A67C-D8A0-4852-97DE-7CBAC70927A7}" type="slidenum">
              <a:rPr lang="en-US" smtClean="0"/>
              <a:t>9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210550" cy="2157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67144" y="609600"/>
            <a:ext cx="8395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/>
              <a:t>Modelul matematic este reprezentat de următoarele ecuaţii: </a:t>
            </a:r>
            <a:endParaRPr lang="en-US" sz="2400" b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818" y="4495800"/>
            <a:ext cx="4624388" cy="163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7144" y="4034135"/>
            <a:ext cx="3635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/>
              <a:t>ceea</a:t>
            </a:r>
            <a:r>
              <a:rPr lang="en-US" sz="2400" b="1" dirty="0"/>
              <a:t> </a:t>
            </a:r>
            <a:r>
              <a:rPr lang="en-US" sz="2400" b="1" dirty="0" err="1"/>
              <a:t>ce</a:t>
            </a:r>
            <a:r>
              <a:rPr lang="en-US" sz="2400" b="1" dirty="0"/>
              <a:t> </a:t>
            </a:r>
            <a:r>
              <a:rPr lang="en-US" sz="2400" b="1" dirty="0" err="1"/>
              <a:t>este</a:t>
            </a:r>
            <a:r>
              <a:rPr lang="en-US" sz="2400" b="1" dirty="0"/>
              <a:t> </a:t>
            </a:r>
            <a:r>
              <a:rPr lang="en-US" sz="2400" b="1" dirty="0" err="1"/>
              <a:t>echivalent</a:t>
            </a:r>
            <a:r>
              <a:rPr lang="en-US" sz="2400" b="1" dirty="0"/>
              <a:t> cu: </a:t>
            </a:r>
          </a:p>
        </p:txBody>
      </p:sp>
    </p:spTree>
    <p:extLst>
      <p:ext uri="{BB962C8B-B14F-4D97-AF65-F5344CB8AC3E}">
        <p14:creationId xmlns:p14="http://schemas.microsoft.com/office/powerpoint/2010/main" val="267255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1037</Words>
  <Application>Microsoft Office PowerPoint</Application>
  <PresentationFormat>On-screen Show (4:3)</PresentationFormat>
  <Paragraphs>116</Paragraphs>
  <Slides>32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Office Theme</vt:lpstr>
      <vt:lpstr>MathType 6.0 Equation</vt:lpstr>
      <vt:lpstr>Equation</vt:lpstr>
      <vt:lpstr>METODE DE CALCUL PENTRU OPTIMIZAREA CU RESTRICŢII</vt:lpstr>
      <vt:lpstr>Folosirea multiplicatorilor Lagrange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METODE DE CALCUL PENTRU OPTIMIZAREA CU RESTRICŢII</dc:title>
  <dc:creator>DAN-Stefan</dc:creator>
  <cp:lastModifiedBy>DAN-Stefan</cp:lastModifiedBy>
  <cp:revision>1</cp:revision>
  <dcterms:created xsi:type="dcterms:W3CDTF">2014-04-08T18:22:33Z</dcterms:created>
  <dcterms:modified xsi:type="dcterms:W3CDTF">2014-04-08T18:27:49Z</dcterms:modified>
</cp:coreProperties>
</file>